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22"/>
  </p:notesMasterIdLst>
  <p:sldIdLst>
    <p:sldId id="274" r:id="rId2"/>
    <p:sldId id="281" r:id="rId3"/>
    <p:sldId id="285" r:id="rId4"/>
    <p:sldId id="279" r:id="rId5"/>
    <p:sldId id="278" r:id="rId6"/>
    <p:sldId id="262" r:id="rId7"/>
    <p:sldId id="280" r:id="rId8"/>
    <p:sldId id="268" r:id="rId9"/>
    <p:sldId id="269" r:id="rId10"/>
    <p:sldId id="270" r:id="rId11"/>
    <p:sldId id="271" r:id="rId12"/>
    <p:sldId id="272" r:id="rId13"/>
    <p:sldId id="282" r:id="rId14"/>
    <p:sldId id="289" r:id="rId15"/>
    <p:sldId id="283" r:id="rId16"/>
    <p:sldId id="276" r:id="rId17"/>
    <p:sldId id="286" r:id="rId18"/>
    <p:sldId id="287" r:id="rId19"/>
    <p:sldId id="288" r:id="rId20"/>
    <p:sldId id="275" r:id="rId21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3" autoAdjust="0"/>
    <p:restoredTop sz="94673" autoAdjust="0"/>
  </p:normalViewPr>
  <p:slideViewPr>
    <p:cSldViewPr snapToGrid="0">
      <p:cViewPr varScale="1">
        <p:scale>
          <a:sx n="106" d="100"/>
          <a:sy n="106" d="100"/>
        </p:scale>
        <p:origin x="1182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56619-CC02-42B5-9FF8-FE533C105037}" type="datetimeFigureOut">
              <a:rPr lang="tr-TR" smtClean="0"/>
              <a:t>2.08.2024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417AD-C8EB-4A42-8BB9-2CCD391A11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218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17AD-C8EB-4A42-8BB9-2CCD391A1188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74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417AD-C8EB-4A42-8BB9-2CCD391A1188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54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B046-9D64-41D9-AF44-24B49A3DFD42}" type="datetimeFigureOut">
              <a:rPr lang="tr-TR" smtClean="0"/>
              <a:t>2.08.2024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43F4-114F-43B4-97BD-676FBDD27D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573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B046-9D64-41D9-AF44-24B49A3DFD42}" type="datetimeFigureOut">
              <a:rPr lang="tr-TR" smtClean="0"/>
              <a:t>2.08.2024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43F4-114F-43B4-97BD-676FBDD27D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18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B046-9D64-41D9-AF44-24B49A3DFD42}" type="datetimeFigureOut">
              <a:rPr lang="tr-TR" smtClean="0"/>
              <a:t>2.08.2024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43F4-114F-43B4-97BD-676FBDD27D17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9470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B046-9D64-41D9-AF44-24B49A3DFD42}" type="datetimeFigureOut">
              <a:rPr lang="tr-TR" smtClean="0"/>
              <a:t>2.08.2024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43F4-114F-43B4-97BD-676FBDD27D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4048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B046-9D64-41D9-AF44-24B49A3DFD42}" type="datetimeFigureOut">
              <a:rPr lang="tr-TR" smtClean="0"/>
              <a:t>2.08.2024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43F4-114F-43B4-97BD-676FBDD27D17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0399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B046-9D64-41D9-AF44-24B49A3DFD42}" type="datetimeFigureOut">
              <a:rPr lang="tr-TR" smtClean="0"/>
              <a:t>2.08.2024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43F4-114F-43B4-97BD-676FBDD27D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6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B046-9D64-41D9-AF44-24B49A3DFD42}" type="datetimeFigureOut">
              <a:rPr lang="tr-TR" smtClean="0"/>
              <a:t>2.08.2024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43F4-114F-43B4-97BD-676FBDD27D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7429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B046-9D64-41D9-AF44-24B49A3DFD42}" type="datetimeFigureOut">
              <a:rPr lang="tr-TR" smtClean="0"/>
              <a:t>2.08.2024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43F4-114F-43B4-97BD-676FBDD27D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453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B046-9D64-41D9-AF44-24B49A3DFD42}" type="datetimeFigureOut">
              <a:rPr lang="tr-TR" smtClean="0"/>
              <a:t>2.08.2024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43F4-114F-43B4-97BD-676FBDD27D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224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B046-9D64-41D9-AF44-24B49A3DFD42}" type="datetimeFigureOut">
              <a:rPr lang="tr-TR" smtClean="0"/>
              <a:t>2.08.2024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43F4-114F-43B4-97BD-676FBDD27D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695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B046-9D64-41D9-AF44-24B49A3DFD42}" type="datetimeFigureOut">
              <a:rPr lang="tr-TR" smtClean="0"/>
              <a:t>2.08.2024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43F4-114F-43B4-97BD-676FBDD27D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415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B046-9D64-41D9-AF44-24B49A3DFD42}" type="datetimeFigureOut">
              <a:rPr lang="tr-TR" smtClean="0"/>
              <a:t>2.08.2024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43F4-114F-43B4-97BD-676FBDD27D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848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B046-9D64-41D9-AF44-24B49A3DFD42}" type="datetimeFigureOut">
              <a:rPr lang="tr-TR" smtClean="0"/>
              <a:t>2.08.2024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43F4-114F-43B4-97BD-676FBDD27D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739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B046-9D64-41D9-AF44-24B49A3DFD42}" type="datetimeFigureOut">
              <a:rPr lang="tr-TR" smtClean="0"/>
              <a:t>2.08.2024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43F4-114F-43B4-97BD-676FBDD27D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535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B046-9D64-41D9-AF44-24B49A3DFD42}" type="datetimeFigureOut">
              <a:rPr lang="tr-TR" smtClean="0"/>
              <a:t>2.08.2024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43F4-114F-43B4-97BD-676FBDD27D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538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B046-9D64-41D9-AF44-24B49A3DFD42}" type="datetimeFigureOut">
              <a:rPr lang="tr-TR" smtClean="0"/>
              <a:t>2.08.2024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43F4-114F-43B4-97BD-676FBDD27D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077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0B046-9D64-41D9-AF44-24B49A3DFD42}" type="datetimeFigureOut">
              <a:rPr lang="tr-TR" smtClean="0"/>
              <a:t>2.08.2024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A943F4-114F-43B4-97BD-676FBDD27D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054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janda.ibu.edu.tr/wp-content/uploads/2023/12/stratejik_plan/24-28/mobile/index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rateji.ibu.edu.tr/tr/page/stratejik-planlar/9521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358A59-D7B1-F400-C89E-4EE43B31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906461"/>
            <a:ext cx="9696659" cy="35087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tr-TR" sz="4800" b="1" noProof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Bolu Abant İzzet Baysal Üniversitesi</a:t>
            </a:r>
          </a:p>
          <a:p>
            <a:pPr marL="0" indent="0" algn="ctr">
              <a:buNone/>
            </a:pPr>
            <a:endParaRPr lang="tr-TR" sz="4000" b="1" noProof="1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tr-TR" sz="4800" b="1" noProof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2019-2023 Stratejik Planı</a:t>
            </a:r>
          </a:p>
          <a:p>
            <a:pPr marL="0" indent="0" algn="ctr">
              <a:buNone/>
            </a:pPr>
            <a:r>
              <a:rPr lang="tr-TR" sz="4800" b="1" noProof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Yıllık Değerlendirme Sunumu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CC0D309F-9CFE-4C7A-613B-FFD503BA73D7}"/>
              </a:ext>
            </a:extLst>
          </p:cNvPr>
          <p:cNvSpPr txBox="1"/>
          <p:nvPr/>
        </p:nvSpPr>
        <p:spPr>
          <a:xfrm>
            <a:off x="6801394" y="5566818"/>
            <a:ext cx="4612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/>
              <a:t>Mustafa GÜÇ </a:t>
            </a:r>
          </a:p>
          <a:p>
            <a:r>
              <a:rPr lang="tr-TR" sz="2200" dirty="0"/>
              <a:t>Strateji Geliştirme Daire Başkanı</a:t>
            </a:r>
          </a:p>
        </p:txBody>
      </p:sp>
    </p:spTree>
    <p:extLst>
      <p:ext uri="{BB962C8B-B14F-4D97-AF65-F5344CB8AC3E}">
        <p14:creationId xmlns:p14="http://schemas.microsoft.com/office/powerpoint/2010/main" val="3725282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664871-E771-D3B1-C6E4-E8CA3C1DE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554" y="1362456"/>
            <a:ext cx="5029200" cy="521208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tr-TR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tr-TR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ört hedefin birinde </a:t>
            </a:r>
            <a:r>
              <a:rPr lang="tr-TR" noProof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%100 </a:t>
            </a:r>
            <a:r>
              <a:rPr lang="tr-TR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gerçekleşme ile hedefe ulaşılmıştır.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tr-TR" sz="1000" noProof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Üç hedefte ise </a:t>
            </a:r>
            <a:r>
              <a:rPr lang="tr-TR" noProof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84,07</a:t>
            </a:r>
            <a:r>
              <a:rPr lang="tr-TR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noProof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%75 </a:t>
            </a:r>
            <a:r>
              <a:rPr lang="tr-TR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 </a:t>
            </a:r>
            <a:r>
              <a:rPr lang="tr-TR" noProof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30 </a:t>
            </a:r>
            <a:r>
              <a:rPr lang="tr-TR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gerçekleşme sağlanarak hedeflenen değerlere kısmen ulaşıldığı görülmektedir.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tr-TR" sz="900" noProof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tr-TR" b="0" cap="none" spc="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Verilen sağlık hizmetlerinin kalitesini ve çeşidini artırmak.</a:t>
            </a:r>
            <a:r>
              <a:rPr lang="tr-TR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tr-TR" u="sng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tr-TR" b="0" u="sng" cap="none" spc="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edefi;</a:t>
            </a:r>
            <a:r>
              <a:rPr lang="tr-TR" b="0" cap="none" spc="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Diş Hekimliği Fakültesinde pandemi sonrası hizmet veren doktor sayısındaki artıştan daha fazla hasta talebi olması nedeniyle hedeflenen değere kısmen ulaşılmıştır. </a:t>
            </a:r>
            <a:r>
              <a:rPr lang="tr-TR" sz="16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sz="1600" i="1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Tıp Fakültesi Araştırma ve Uygulama Hastanesi Yönetimi Afiliasyon nedeniyle Sağlık Bakanlığında olduğundan bu verilere ulaşılamamış ve değerlendirmeye dahil edilememiştir.)</a:t>
            </a:r>
          </a:p>
          <a:p>
            <a:pPr algn="just">
              <a:lnSpc>
                <a:spcPct val="90000"/>
              </a:lnSpc>
            </a:pPr>
            <a:r>
              <a:rPr lang="tr-TR" noProof="1">
                <a:latin typeface="Calibri" panose="020F0502020204030204" pitchFamily="34" charset="0"/>
                <a:cs typeface="Calibri" panose="020F0502020204030204" pitchFamily="34" charset="0"/>
              </a:rPr>
              <a:t>Amaç bazında 5 yıllık dönem sonu gerçekleşme oranı ise </a:t>
            </a:r>
            <a:r>
              <a:rPr lang="tr-TR" b="1" noProof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%72.27 </a:t>
            </a:r>
            <a:r>
              <a:rPr lang="tr-TR" noProof="1">
                <a:latin typeface="Calibri" panose="020F0502020204030204" pitchFamily="34" charset="0"/>
                <a:cs typeface="Calibri" panose="020F0502020204030204" pitchFamily="34" charset="0"/>
              </a:rPr>
              <a:t>olmuştur.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F73522B6-012A-BF96-3B7A-347DB7B3A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84" y="140677"/>
            <a:ext cx="8779001" cy="1221779"/>
          </a:xfrm>
          <a:prstGeom prst="rect">
            <a:avLst/>
          </a:prstGeom>
        </p:spPr>
      </p:pic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C3A8CDE6-2E89-549E-6113-C2DC66353D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317866"/>
              </p:ext>
            </p:extLst>
          </p:nvPr>
        </p:nvGraphicFramePr>
        <p:xfrm>
          <a:off x="5614415" y="1362456"/>
          <a:ext cx="6461387" cy="5212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2231585">
                  <a:extLst>
                    <a:ext uri="{9D8B030D-6E8A-4147-A177-3AD203B41FA5}">
                      <a16:colId xmlns:a16="http://schemas.microsoft.com/office/drawing/2014/main" val="3481173297"/>
                    </a:ext>
                  </a:extLst>
                </a:gridCol>
                <a:gridCol w="504288">
                  <a:extLst>
                    <a:ext uri="{9D8B030D-6E8A-4147-A177-3AD203B41FA5}">
                      <a16:colId xmlns:a16="http://schemas.microsoft.com/office/drawing/2014/main" val="311503502"/>
                    </a:ext>
                  </a:extLst>
                </a:gridCol>
                <a:gridCol w="478755">
                  <a:extLst>
                    <a:ext uri="{9D8B030D-6E8A-4147-A177-3AD203B41FA5}">
                      <a16:colId xmlns:a16="http://schemas.microsoft.com/office/drawing/2014/main" val="4165275242"/>
                    </a:ext>
                  </a:extLst>
                </a:gridCol>
                <a:gridCol w="414921">
                  <a:extLst>
                    <a:ext uri="{9D8B030D-6E8A-4147-A177-3AD203B41FA5}">
                      <a16:colId xmlns:a16="http://schemas.microsoft.com/office/drawing/2014/main" val="2481373740"/>
                    </a:ext>
                  </a:extLst>
                </a:gridCol>
                <a:gridCol w="446837">
                  <a:extLst>
                    <a:ext uri="{9D8B030D-6E8A-4147-A177-3AD203B41FA5}">
                      <a16:colId xmlns:a16="http://schemas.microsoft.com/office/drawing/2014/main" val="2137624559"/>
                    </a:ext>
                  </a:extLst>
                </a:gridCol>
                <a:gridCol w="540649">
                  <a:extLst>
                    <a:ext uri="{9D8B030D-6E8A-4147-A177-3AD203B41FA5}">
                      <a16:colId xmlns:a16="http://schemas.microsoft.com/office/drawing/2014/main" val="2440388370"/>
                    </a:ext>
                  </a:extLst>
                </a:gridCol>
                <a:gridCol w="713907">
                  <a:extLst>
                    <a:ext uri="{9D8B030D-6E8A-4147-A177-3AD203B41FA5}">
                      <a16:colId xmlns:a16="http://schemas.microsoft.com/office/drawing/2014/main" val="3378975953"/>
                    </a:ext>
                  </a:extLst>
                </a:gridCol>
                <a:gridCol w="1130445">
                  <a:extLst>
                    <a:ext uri="{9D8B030D-6E8A-4147-A177-3AD203B41FA5}">
                      <a16:colId xmlns:a16="http://schemas.microsoft.com/office/drawing/2014/main" val="2163555704"/>
                    </a:ext>
                  </a:extLst>
                </a:gridCol>
              </a:tblGrid>
              <a:tr h="1038389">
                <a:tc>
                  <a:txBody>
                    <a:bodyPr/>
                    <a:lstStyle/>
                    <a:p>
                      <a:pPr marL="22860" algn="ctr">
                        <a:lnSpc>
                          <a:spcPts val="950"/>
                        </a:lnSpc>
                      </a:pPr>
                      <a:r>
                        <a:rPr lang="tr-TR" sz="14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HEDEF</a:t>
                      </a:r>
                      <a:endParaRPr lang="tr-TR" sz="1200" b="1" kern="1200" cap="none" spc="0" noProof="1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40010" marT="7689" marB="5766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"/>
                        </a:spcBef>
                      </a:pPr>
                      <a:r>
                        <a:rPr lang="tr-TR" sz="11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R="2159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1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tr-TR" sz="1100" b="1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40010" marT="7689" marB="5766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"/>
                        </a:spcBef>
                      </a:pPr>
                      <a:r>
                        <a:rPr lang="tr-TR" sz="11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0640" marR="3238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1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tr-TR" sz="1100" b="1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40010" marT="7689" marB="5766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"/>
                        </a:spcBef>
                      </a:pPr>
                      <a:r>
                        <a:rPr lang="tr-TR" sz="11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R="5461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1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tr-TR" sz="1100" b="1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40010" marT="7689" marB="5766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"/>
                        </a:spcBef>
                      </a:pPr>
                      <a:r>
                        <a:rPr lang="tr-TR" sz="11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0640" marR="3238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1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tr-TR" sz="1100" b="1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40010" marT="7689" marB="5766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"/>
                        </a:spcBef>
                      </a:pPr>
                      <a:r>
                        <a:rPr lang="tr-TR" sz="11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06045" marR="8953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1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tr-TR" sz="1100" b="1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40010" marT="7689" marB="5766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0180" algn="ctr">
                        <a:lnSpc>
                          <a:spcPts val="790"/>
                        </a:lnSpc>
                      </a:pPr>
                      <a:r>
                        <a:rPr lang="tr-TR" sz="105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Hedef</a:t>
                      </a:r>
                    </a:p>
                    <a:p>
                      <a:pPr marL="137160" marR="97790" indent="-8255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tr-TR" sz="105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Bazında 5 Yıllık</a:t>
                      </a:r>
                      <a:endParaRPr lang="tr-TR" sz="1050" b="1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40010" marT="7689" marB="5766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97790" lvl="0" indent="-8255" algn="ctr" defTabSz="457200" rtl="0" eaLnBrk="1" fontAlgn="auto" latinLnBrk="0" hangingPunct="1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AMAÇ BAZINDA 5 YILLIK ORTALAMA</a:t>
                      </a:r>
                    </a:p>
                    <a:p>
                      <a:pPr marL="137160" marR="97790" indent="-8255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endParaRPr lang="tr-TR" sz="1100" b="1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40010" marT="7689" marB="5766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17871"/>
                  </a:ext>
                </a:extLst>
              </a:tr>
              <a:tr h="1182684">
                <a:tc>
                  <a:txBody>
                    <a:bodyPr/>
                    <a:lstStyle/>
                    <a:p>
                      <a:pPr marL="22860" algn="l" defTabSz="457200" rtl="0" eaLnBrk="1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tr-TR" sz="1200" b="0" kern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H3.1 Her birimin kendi alanı ile ilgili hedef kitle odaklı</a:t>
                      </a:r>
                    </a:p>
                    <a:p>
                      <a:pPr marL="22860" algn="l" defTabSz="457200" rtl="0" eaLnBrk="1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tr-TR" sz="1200" b="0" kern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konferans, panel, çalıştay, seminer vb. düzenlemesini sağlamak</a:t>
                      </a:r>
                      <a:endParaRPr lang="tr-TR" sz="1200" b="0" kern="120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4135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4765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R="9525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8895" marR="2413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06045" marR="89535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40335" marR="114935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40335" marR="114935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6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72,27</a:t>
                      </a:r>
                      <a:endParaRPr lang="tr-TR" sz="1400" b="1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70486"/>
                  </a:ext>
                </a:extLst>
              </a:tr>
              <a:tr h="939576"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H3.2 Sunulan bilirkişilik ve danışmanlık hizmetlerinin sayısını artırmak.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895" marR="24130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895" marR="24130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89535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 marR="114935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40335" marR="114935" algn="l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endParaRPr lang="tr-TR" sz="11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110" marR="0" marT="74700" marB="74700">
                    <a:lnL w="635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919297"/>
                  </a:ext>
                </a:extLst>
              </a:tr>
              <a:tr h="887626"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H3.3 Verilen sağlık hizmetlerinin kalitesini ve çeşidini artırmak.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88265" algn="ctr">
                        <a:lnSpc>
                          <a:spcPct val="100000"/>
                        </a:lnSpc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8895" marR="241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R="95250" algn="ctr">
                        <a:lnSpc>
                          <a:spcPct val="100000"/>
                        </a:lnSpc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4765" algn="ctr">
                        <a:lnSpc>
                          <a:spcPct val="100000"/>
                        </a:lnSpc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40335" marR="1149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40335" marR="114935" algn="l">
                        <a:spcAft>
                          <a:spcPts val="0"/>
                        </a:spcAft>
                      </a:pPr>
                      <a:endParaRPr lang="tr-TR" sz="1100" b="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110" marR="0" marT="74700" marB="7470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278"/>
                  </a:ext>
                </a:extLst>
              </a:tr>
              <a:tr h="1163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H3.4 Farkındalık projelerinin sayı ve niteliğini artırmak.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88265" algn="ctr">
                        <a:lnSpc>
                          <a:spcPct val="100000"/>
                        </a:lnSpc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8895" marR="241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R="38100" algn="ctr">
                        <a:lnSpc>
                          <a:spcPct val="100000"/>
                        </a:lnSpc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23,33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8895" marR="241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06045" marR="895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47955" marR="1149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84,07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6913" marR="0" marT="7689" marB="57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47955" marR="114935" algn="l">
                        <a:spcAft>
                          <a:spcPts val="0"/>
                        </a:spcAft>
                      </a:pPr>
                      <a:endParaRPr lang="tr-TR" sz="11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110" marR="0" marT="74700" marB="74700">
                    <a:lnL w="19050" cap="flat" cmpd="sng" algn="ctr">
                      <a:noFill/>
                      <a:prstDash val="solid"/>
                    </a:lnL>
                    <a:lnR w="19050" cap="flat" cmpd="sng" algn="ctr">
                      <a:noFill/>
                      <a:prstDash val="soli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332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736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D49227-4912-F78A-994D-3ACC1C37F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1024128"/>
            <a:ext cx="4828032" cy="564184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tr-T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Beş </a:t>
            </a:r>
            <a:r>
              <a:rPr lang="tr-T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hedefin ikisinde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%100 </a:t>
            </a:r>
            <a:r>
              <a:rPr lang="tr-T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gerçekleşme sağlanarak plan dönemi için hedeflenen değere ulaşıldığı,</a:t>
            </a:r>
          </a:p>
          <a:p>
            <a:pPr algn="just">
              <a:lnSpc>
                <a:spcPct val="90000"/>
              </a:lnSpc>
            </a:pPr>
            <a:r>
              <a:rPr lang="tr-T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Üç hedefe ise </a:t>
            </a:r>
            <a:r>
              <a:rPr lang="tr-TR" sz="17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%80</a:t>
            </a:r>
            <a:r>
              <a:rPr lang="tr-TR" sz="17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tr-TR" sz="17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%23,48 </a:t>
            </a:r>
            <a:r>
              <a:rPr lang="tr-T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 </a:t>
            </a:r>
            <a:r>
              <a:rPr lang="tr-TR" sz="17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%9,18 </a:t>
            </a:r>
            <a:r>
              <a:rPr lang="tr-T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gerçekleşme oranları ile kısmen ulaşıldığı görülmektedir.</a:t>
            </a:r>
          </a:p>
          <a:p>
            <a:pPr algn="just">
              <a:lnSpc>
                <a:spcPct val="90000"/>
              </a:lnSpc>
            </a:pPr>
            <a:endParaRPr lang="tr-TR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Pandemi süreci ve 6 Şubat Kahramanmaraş merkezli depremler nedeniyle uzaktan eğitime geçilmesi; eğitimlere katılımı ve etkinliğini azaltmış, bu nedenle hedeflenen değerlere kısmen ulaşılmıştır.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tr-TR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2024 – 2028 Stratejik Plan döneminde, hizmet içi eğitimlerin düzenlenmesi ve yürütülmesi için gerekli önlemler alınmış ve </a:t>
            </a:r>
            <a:r>
              <a:rPr lang="tr-TR" sz="17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“İç paydaş ve öğrencilerin memnuniyet düzeyini en az %20 artırarak kurumsal aidiyet duygusunu geliştirmek” </a:t>
            </a:r>
            <a:r>
              <a:rPr lang="tr-T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şeklinde hedef belirlenerek amaca ulaşılması beklenmektedir.</a:t>
            </a:r>
          </a:p>
          <a:p>
            <a:pPr algn="just">
              <a:lnSpc>
                <a:spcPct val="90000"/>
              </a:lnSpc>
            </a:pPr>
            <a:endParaRPr lang="tr-T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Amaç bazında 5 yıllık dönem sonu gerçekleşme oranı ise </a:t>
            </a: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%62,53 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olmuştur.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tr-TR" sz="900" dirty="0"/>
          </a:p>
        </p:txBody>
      </p:sp>
      <p:sp>
        <p:nvSpPr>
          <p:cNvPr id="2" name="Unvan 2">
            <a:extLst>
              <a:ext uri="{FF2B5EF4-FFF2-40B4-BE49-F238E27FC236}">
                <a16:creationId xmlns:a16="http://schemas.microsoft.com/office/drawing/2014/main" id="{9B753857-8606-4234-913F-95D7FEF57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01" y="188927"/>
            <a:ext cx="8596668" cy="60666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Amaç-4 : </a:t>
            </a:r>
            <a:r>
              <a:rPr lang="en-US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Kurumsallaşmayı Geliştirmek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BA1BFF1B-613F-73B6-A6EC-0C90E224D4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170182"/>
              </p:ext>
            </p:extLst>
          </p:nvPr>
        </p:nvGraphicFramePr>
        <p:xfrm>
          <a:off x="5047489" y="1024128"/>
          <a:ext cx="7053070" cy="55556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2285406">
                  <a:extLst>
                    <a:ext uri="{9D8B030D-6E8A-4147-A177-3AD203B41FA5}">
                      <a16:colId xmlns:a16="http://schemas.microsoft.com/office/drawing/2014/main" val="344338544"/>
                    </a:ext>
                  </a:extLst>
                </a:gridCol>
                <a:gridCol w="595051">
                  <a:extLst>
                    <a:ext uri="{9D8B030D-6E8A-4147-A177-3AD203B41FA5}">
                      <a16:colId xmlns:a16="http://schemas.microsoft.com/office/drawing/2014/main" val="1672925902"/>
                    </a:ext>
                  </a:extLst>
                </a:gridCol>
                <a:gridCol w="632714">
                  <a:extLst>
                    <a:ext uri="{9D8B030D-6E8A-4147-A177-3AD203B41FA5}">
                      <a16:colId xmlns:a16="http://schemas.microsoft.com/office/drawing/2014/main" val="1022086103"/>
                    </a:ext>
                  </a:extLst>
                </a:gridCol>
                <a:gridCol w="564923">
                  <a:extLst>
                    <a:ext uri="{9D8B030D-6E8A-4147-A177-3AD203B41FA5}">
                      <a16:colId xmlns:a16="http://schemas.microsoft.com/office/drawing/2014/main" val="1670224001"/>
                    </a:ext>
                  </a:extLst>
                </a:gridCol>
                <a:gridCol w="610116">
                  <a:extLst>
                    <a:ext uri="{9D8B030D-6E8A-4147-A177-3AD203B41FA5}">
                      <a16:colId xmlns:a16="http://schemas.microsoft.com/office/drawing/2014/main" val="3424490762"/>
                    </a:ext>
                  </a:extLst>
                </a:gridCol>
                <a:gridCol w="681931">
                  <a:extLst>
                    <a:ext uri="{9D8B030D-6E8A-4147-A177-3AD203B41FA5}">
                      <a16:colId xmlns:a16="http://schemas.microsoft.com/office/drawing/2014/main" val="2590275875"/>
                    </a:ext>
                  </a:extLst>
                </a:gridCol>
                <a:gridCol w="772266">
                  <a:extLst>
                    <a:ext uri="{9D8B030D-6E8A-4147-A177-3AD203B41FA5}">
                      <a16:colId xmlns:a16="http://schemas.microsoft.com/office/drawing/2014/main" val="1205086531"/>
                    </a:ext>
                  </a:extLst>
                </a:gridCol>
                <a:gridCol w="910663">
                  <a:extLst>
                    <a:ext uri="{9D8B030D-6E8A-4147-A177-3AD203B41FA5}">
                      <a16:colId xmlns:a16="http://schemas.microsoft.com/office/drawing/2014/main" val="3496843606"/>
                    </a:ext>
                  </a:extLst>
                </a:gridCol>
              </a:tblGrid>
              <a:tr h="1388462">
                <a:tc>
                  <a:txBody>
                    <a:bodyPr/>
                    <a:lstStyle/>
                    <a:p>
                      <a:pPr marL="22860" algn="ctr">
                        <a:lnSpc>
                          <a:spcPct val="11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tr-TR" sz="14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HEDEF</a:t>
                      </a:r>
                      <a:endParaRPr lang="tr-TR" sz="1000" b="1" cap="none" spc="0" noProof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"/>
                        </a:spcBef>
                      </a:pPr>
                      <a:r>
                        <a:rPr lang="tr-TR" sz="12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R="2159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tr-TR" sz="1200" b="1" cap="none" spc="0" noProof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"/>
                        </a:spcBef>
                      </a:pPr>
                      <a:r>
                        <a:rPr lang="tr-TR" sz="12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0640" marR="3238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tr-TR" sz="1200" b="1" cap="none" spc="0" noProof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"/>
                        </a:spcBef>
                      </a:pPr>
                      <a:r>
                        <a:rPr lang="tr-TR" sz="12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R="5461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tr-TR" sz="1200" b="1" cap="none" spc="0" noProof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"/>
                        </a:spcBef>
                      </a:pPr>
                      <a:r>
                        <a:rPr lang="tr-TR" sz="12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0640" marR="3238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tr-TR" sz="1200" b="1" cap="none" spc="0" noProof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"/>
                        </a:spcBef>
                      </a:pPr>
                      <a:r>
                        <a:rPr lang="tr-TR" sz="12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06045" marR="8953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tr-TR" sz="1200" b="1" cap="none" spc="0" noProof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97790" lvl="0" indent="-8255" algn="ctr" defTabSz="457200" rtl="0" eaLnBrk="1" fontAlgn="auto" latinLnBrk="0" hangingPunct="1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kern="1200" cap="none" spc="0" noProof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7160" marR="97790" lvl="0" indent="-8255" algn="ctr" defTabSz="457200" rtl="0" eaLnBrk="1" fontAlgn="auto" latinLnBrk="0" hangingPunct="1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kern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Hedef</a:t>
                      </a:r>
                    </a:p>
                    <a:p>
                      <a:pPr marL="137160" marR="97790" lvl="0" indent="-8255" algn="ctr" defTabSz="457200" rtl="0" eaLnBrk="1" fontAlgn="auto" latinLnBrk="0" hangingPunct="1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kern="1200" cap="none" spc="0" noProof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7160" marR="97790" lvl="0" indent="-8255" algn="ctr" defTabSz="457200" rtl="0" eaLnBrk="1" fontAlgn="auto" latinLnBrk="0" hangingPunct="1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kern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Bazında</a:t>
                      </a:r>
                    </a:p>
                    <a:p>
                      <a:pPr marL="137160" marR="97790" lvl="0" indent="-8255" algn="ctr" defTabSz="457200" rtl="0" eaLnBrk="1" fontAlgn="auto" latinLnBrk="0" hangingPunct="1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kern="1200" cap="none" spc="0" noProof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7160" marR="97790" lvl="0" indent="-8255" algn="ctr" defTabSz="457200" rtl="0" eaLnBrk="1" fontAlgn="auto" latinLnBrk="0" hangingPunct="1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kern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 Yıllık</a:t>
                      </a:r>
                      <a:endParaRPr lang="tr-TR" sz="900" b="1" kern="1200" cap="none" spc="0" noProof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97790" lvl="0" indent="-8255" algn="ctr" defTabSz="457200" rtl="0" eaLnBrk="1" fontAlgn="auto" latinLnBrk="0" hangingPunct="1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AMAÇ</a:t>
                      </a:r>
                    </a:p>
                    <a:p>
                      <a:pPr marL="137160" marR="97790" lvl="0" indent="-8255" algn="ctr" defTabSz="457200" rtl="0" eaLnBrk="1" fontAlgn="auto" latinLnBrk="0" hangingPunct="1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cap="none" spc="0" noProof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7160" marR="97790" lvl="0" indent="-8255" algn="ctr" defTabSz="457200" rtl="0" eaLnBrk="1" fontAlgn="auto" latinLnBrk="0" hangingPunct="1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BAZINDA 5</a:t>
                      </a:r>
                    </a:p>
                    <a:p>
                      <a:pPr marL="137160" marR="97790" lvl="0" indent="-8255" algn="ctr" defTabSz="457200" rtl="0" eaLnBrk="1" fontAlgn="auto" latinLnBrk="0" hangingPunct="1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cap="none" spc="0" noProof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7160" marR="97790" lvl="0" indent="-8255" algn="ctr" defTabSz="457200" rtl="0" eaLnBrk="1" fontAlgn="auto" latinLnBrk="0" hangingPunct="1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YILLIK</a:t>
                      </a:r>
                    </a:p>
                    <a:p>
                      <a:pPr marL="137160" marR="97790" lvl="0" indent="-8255" algn="ctr" defTabSz="457200" rtl="0" eaLnBrk="1" fontAlgn="auto" latinLnBrk="0" hangingPunct="1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cap="none" spc="0" noProof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37160" marR="97790" lvl="0" indent="-8255" algn="ctr" defTabSz="457200" rtl="0" eaLnBrk="1" fontAlgn="auto" latinLnBrk="0" hangingPunct="1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ORTALAMA</a:t>
                      </a:r>
                    </a:p>
                  </a:txBody>
                  <a:tcPr marL="97988" marR="58793" marT="58793" marB="5879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239817"/>
                  </a:ext>
                </a:extLst>
              </a:tr>
              <a:tr h="686076">
                <a:tc>
                  <a:txBody>
                    <a:bodyPr/>
                    <a:lstStyle/>
                    <a:p>
                      <a:pPr marL="22860" algn="l" defTabSz="457200" rtl="0" eaLnBrk="1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tr-TR" sz="1200" b="0" kern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H4.1 Öğrenci ve personel memnuniyet düzeyini %20 artırmak.</a:t>
                      </a:r>
                      <a:endParaRPr lang="tr-TR" sz="1200" b="0" kern="120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4135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8895" marR="2413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R="70485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8895" marR="2413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06045" marR="89535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40335" marR="114935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140335" marR="11493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6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62,53</a:t>
                      </a:r>
                      <a:endParaRPr lang="tr-TR" sz="1400" b="1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938571"/>
                  </a:ext>
                </a:extLst>
              </a:tr>
              <a:tr h="875126">
                <a:tc>
                  <a:txBody>
                    <a:bodyPr/>
                    <a:lstStyle/>
                    <a:p>
                      <a:pPr marL="22860" algn="l" defTabSz="457200" rtl="0" eaLnBrk="1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tr-TR" sz="1200" b="0" kern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H4.2 Mezun öğrenciler ve üniversitemizde hizmette bulunmuş personel ile ilişkileri geliştirmek.</a:t>
                      </a:r>
                      <a:endParaRPr lang="tr-TR" sz="1200" b="0" kern="120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8895" marR="241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R="95250" algn="ctr">
                        <a:lnSpc>
                          <a:spcPct val="100000"/>
                        </a:lnSpc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8895" marR="241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06045" marR="895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40335" marR="1149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40335" marR="114935" algn="l">
                        <a:spcAft>
                          <a:spcPts val="0"/>
                        </a:spcAft>
                      </a:pPr>
                      <a:endParaRPr lang="tr-TR" sz="10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57" marR="0" marT="15245" marB="11433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671924"/>
                  </a:ext>
                </a:extLst>
              </a:tr>
              <a:tr h="1064178">
                <a:tc>
                  <a:txBody>
                    <a:bodyPr/>
                    <a:lstStyle/>
                    <a:p>
                      <a:pPr marL="22860" algn="l" defTabSz="457200" rtl="0" eaLnBrk="1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tr-TR" sz="1200" b="0" kern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H4.3 Tüm akademik personele hizmet içi eğitim kapsamında Ölçme ve Değerlendirme eğitimi vermek</a:t>
                      </a:r>
                      <a:endParaRPr lang="tr-TR" sz="1200" b="0" kern="120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8895" marR="32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14,63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R="38100" algn="ctr">
                        <a:lnSpc>
                          <a:spcPct val="100000"/>
                        </a:lnSpc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10,58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8895" marR="32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9,21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14300" marR="895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11,5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47955" marR="1149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9,18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47955" marR="114935" algn="l">
                        <a:spcAft>
                          <a:spcPts val="0"/>
                        </a:spcAft>
                      </a:pPr>
                      <a:endParaRPr lang="tr-TR" sz="10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57" marR="0" marT="15245" marB="11433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338080"/>
                  </a:ext>
                </a:extLst>
              </a:tr>
              <a:tr h="875126">
                <a:tc>
                  <a:txBody>
                    <a:bodyPr/>
                    <a:lstStyle/>
                    <a:p>
                      <a:pPr marL="22860" algn="l" defTabSz="457200" rtl="0" eaLnBrk="1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tr-TR" sz="1200" b="0" kern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H4.4 Akademik ve idari tüm personele Toplam Kalite Yönetimi (TKY) ve Sürekli İyileştirme eğitimleri vermek</a:t>
                      </a:r>
                      <a:endParaRPr lang="tr-TR" sz="1200" b="0" kern="120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R="29845" algn="ctr">
                        <a:lnSpc>
                          <a:spcPct val="100000"/>
                        </a:lnSpc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13,2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8895" marR="32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33,9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R="62230" algn="ctr">
                        <a:lnSpc>
                          <a:spcPct val="100000"/>
                        </a:lnSpc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0,25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8895" marR="32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25,23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14300" marR="895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44,8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47955" marR="1149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0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23,47</a:t>
                      </a:r>
                      <a:endParaRPr lang="tr-TR" sz="10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47955" marR="114935" algn="l">
                        <a:spcAft>
                          <a:spcPts val="0"/>
                        </a:spcAft>
                      </a:pPr>
                      <a:endParaRPr lang="tr-TR" sz="10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57" marR="0" marT="15245" marB="11433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859105"/>
                  </a:ext>
                </a:extLst>
              </a:tr>
              <a:tr h="66664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2860" algn="l">
                        <a:lnSpc>
                          <a:spcPct val="100000"/>
                        </a:lnSpc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H4.5 Üniversitenin tanınırlığını artırmak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8895" marR="241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R="70485" algn="ctr">
                        <a:lnSpc>
                          <a:spcPct val="100000"/>
                        </a:lnSpc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8895" marR="241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06045" marR="895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40335" marR="1149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7988" marR="58793" marT="58793" marB="5879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40335" marR="114935" algn="l">
                        <a:spcAft>
                          <a:spcPts val="0"/>
                        </a:spcAft>
                      </a:pPr>
                      <a:endParaRPr lang="tr-TR" sz="10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57" marR="0" marT="15245" marB="11433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10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265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237744" y="1353313"/>
            <a:ext cx="4718304" cy="49743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sz="2000" noProof="1">
                <a:latin typeface="Calibri" panose="020F0502020204030204" pitchFamily="34" charset="0"/>
                <a:cs typeface="Calibri" panose="020F0502020204030204" pitchFamily="34" charset="0"/>
              </a:rPr>
              <a:t>Beş hedeften üçünde </a:t>
            </a:r>
            <a:r>
              <a:rPr lang="tr-TR" sz="2000" noProof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%100</a:t>
            </a:r>
            <a:r>
              <a:rPr lang="tr-TR" sz="2000" noProof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tr-TR" sz="2000" noProof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%97</a:t>
            </a:r>
            <a:r>
              <a:rPr lang="tr-TR" sz="2000" noProof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tr-TR" sz="2000" noProof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67 </a:t>
            </a:r>
            <a:r>
              <a:rPr lang="tr-TR" sz="2000" noProof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tr-TR" sz="2000" noProof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%96 </a:t>
            </a:r>
            <a:r>
              <a:rPr lang="tr-TR" sz="2000" noProof="1">
                <a:latin typeface="Calibri" panose="020F0502020204030204" pitchFamily="34" charset="0"/>
                <a:cs typeface="Calibri" panose="020F0502020204030204" pitchFamily="34" charset="0"/>
              </a:rPr>
              <a:t>gerçekleşme sağlanarak plan dönemi için hedeflenen değere ulaşılmıştır. </a:t>
            </a:r>
          </a:p>
          <a:p>
            <a:pPr marL="0" indent="0" algn="just">
              <a:buNone/>
            </a:pPr>
            <a:endParaRPr lang="tr-TR" sz="900" noProof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000" noProof="1">
                <a:latin typeface="Calibri" panose="020F0502020204030204" pitchFamily="34" charset="0"/>
                <a:cs typeface="Calibri" panose="020F0502020204030204" pitchFamily="34" charset="0"/>
              </a:rPr>
              <a:t>İki hedefte ise </a:t>
            </a:r>
            <a:r>
              <a:rPr lang="tr-TR" sz="2000" noProof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%66 </a:t>
            </a:r>
            <a:r>
              <a:rPr lang="tr-TR" sz="2000" noProof="1">
                <a:latin typeface="Calibri" panose="020F0502020204030204" pitchFamily="34" charset="0"/>
                <a:cs typeface="Calibri" panose="020F0502020204030204" pitchFamily="34" charset="0"/>
              </a:rPr>
              <a:t>ve </a:t>
            </a:r>
            <a:r>
              <a:rPr lang="tr-TR" sz="2000" noProof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%44,98 </a:t>
            </a:r>
            <a:r>
              <a:rPr lang="tr-TR" sz="2000" noProof="1">
                <a:latin typeface="Calibri" panose="020F0502020204030204" pitchFamily="34" charset="0"/>
                <a:cs typeface="Calibri" panose="020F0502020204030204" pitchFamily="34" charset="0"/>
              </a:rPr>
              <a:t>oranları ile kısmen ulaşıldığı görülmektedir. </a:t>
            </a:r>
          </a:p>
          <a:p>
            <a:pPr marL="0" indent="0" algn="just">
              <a:buNone/>
            </a:pPr>
            <a:endParaRPr lang="tr-TR" sz="900" noProof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000" noProof="1">
                <a:latin typeface="Calibri" panose="020F0502020204030204" pitchFamily="34" charset="0"/>
                <a:cs typeface="Calibri" panose="020F0502020204030204" pitchFamily="34" charset="0"/>
              </a:rPr>
              <a:t>Pandemi nedeniyle yüz yüze yapılan eğitimler ve yapılması planlanan tüm toplantıların on-line yapılmaya başlanması, bahar dönemi ve güz dönemi uygulamalı eğitimlerin ve stajların ertelenmesi bu iki hedefe kısmen ulaşılmasına neden olmuştur</a:t>
            </a:r>
            <a:r>
              <a:rPr lang="tr-TR" sz="1200" noProof="1"/>
              <a:t>.</a:t>
            </a:r>
          </a:p>
          <a:p>
            <a:pPr algn="just"/>
            <a:endParaRPr lang="tr-TR" sz="900" noProof="1"/>
          </a:p>
          <a:p>
            <a:r>
              <a:rPr lang="tr-TR" sz="2000" noProof="1">
                <a:latin typeface="Calibri" panose="020F0502020204030204" pitchFamily="34" charset="0"/>
                <a:cs typeface="Calibri" panose="020F0502020204030204" pitchFamily="34" charset="0"/>
              </a:rPr>
              <a:t>Amaç bazında 5 yıllık dönem sonu gerçekleşme oranı ise </a:t>
            </a:r>
            <a:r>
              <a:rPr lang="tr-TR" sz="2000" b="1" noProof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%80,93  </a:t>
            </a:r>
            <a:r>
              <a:rPr lang="tr-TR" sz="2000" noProof="1">
                <a:latin typeface="Calibri" panose="020F0502020204030204" pitchFamily="34" charset="0"/>
                <a:cs typeface="Calibri" panose="020F0502020204030204" pitchFamily="34" charset="0"/>
              </a:rPr>
              <a:t>olmuştur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3" name="İçerik Yer Tutucusu 3">
            <a:extLst>
              <a:ext uri="{FF2B5EF4-FFF2-40B4-BE49-F238E27FC236}">
                <a16:creationId xmlns:a16="http://schemas.microsoft.com/office/drawing/2014/main" id="{A849BAA8-9B5B-A10E-3370-49FAF504B9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310783"/>
              </p:ext>
            </p:extLst>
          </p:nvPr>
        </p:nvGraphicFramePr>
        <p:xfrm>
          <a:off x="5120006" y="1234441"/>
          <a:ext cx="6967728" cy="55941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2093976">
                  <a:extLst>
                    <a:ext uri="{9D8B030D-6E8A-4147-A177-3AD203B41FA5}">
                      <a16:colId xmlns:a16="http://schemas.microsoft.com/office/drawing/2014/main" val="1013303779"/>
                    </a:ext>
                  </a:extLst>
                </a:gridCol>
                <a:gridCol w="670055">
                  <a:extLst>
                    <a:ext uri="{9D8B030D-6E8A-4147-A177-3AD203B41FA5}">
                      <a16:colId xmlns:a16="http://schemas.microsoft.com/office/drawing/2014/main" val="212200746"/>
                    </a:ext>
                  </a:extLst>
                </a:gridCol>
                <a:gridCol w="488655">
                  <a:extLst>
                    <a:ext uri="{9D8B030D-6E8A-4147-A177-3AD203B41FA5}">
                      <a16:colId xmlns:a16="http://schemas.microsoft.com/office/drawing/2014/main" val="928221401"/>
                    </a:ext>
                  </a:extLst>
                </a:gridCol>
                <a:gridCol w="486444">
                  <a:extLst>
                    <a:ext uri="{9D8B030D-6E8A-4147-A177-3AD203B41FA5}">
                      <a16:colId xmlns:a16="http://schemas.microsoft.com/office/drawing/2014/main" val="128110703"/>
                    </a:ext>
                  </a:extLst>
                </a:gridCol>
                <a:gridCol w="623171">
                  <a:extLst>
                    <a:ext uri="{9D8B030D-6E8A-4147-A177-3AD203B41FA5}">
                      <a16:colId xmlns:a16="http://schemas.microsoft.com/office/drawing/2014/main" val="1129878688"/>
                    </a:ext>
                  </a:extLst>
                </a:gridCol>
                <a:gridCol w="750806">
                  <a:extLst>
                    <a:ext uri="{9D8B030D-6E8A-4147-A177-3AD203B41FA5}">
                      <a16:colId xmlns:a16="http://schemas.microsoft.com/office/drawing/2014/main" val="3956330705"/>
                    </a:ext>
                  </a:extLst>
                </a:gridCol>
                <a:gridCol w="854982">
                  <a:extLst>
                    <a:ext uri="{9D8B030D-6E8A-4147-A177-3AD203B41FA5}">
                      <a16:colId xmlns:a16="http://schemas.microsoft.com/office/drawing/2014/main" val="1987976790"/>
                    </a:ext>
                  </a:extLst>
                </a:gridCol>
                <a:gridCol w="999639">
                  <a:extLst>
                    <a:ext uri="{9D8B030D-6E8A-4147-A177-3AD203B41FA5}">
                      <a16:colId xmlns:a16="http://schemas.microsoft.com/office/drawing/2014/main" val="3989730335"/>
                    </a:ext>
                  </a:extLst>
                </a:gridCol>
              </a:tblGrid>
              <a:tr h="1369497">
                <a:tc>
                  <a:txBody>
                    <a:bodyPr/>
                    <a:lstStyle/>
                    <a:p>
                      <a:pPr marL="27432" algn="ctr" fontAlgn="t">
                        <a:lnSpc>
                          <a:spcPct val="11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tr-TR" sz="14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HEDEF</a:t>
                      </a:r>
                      <a:endParaRPr lang="tr-TR" sz="14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highlight>
                          <a:srgbClr val="FFFF99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61048" marT="61048" marB="6104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12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R="2159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tr-TR" sz="1200" b="1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706" marR="38849" marT="8774" marB="6579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12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0640" marR="32385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tr-TR" sz="1200" b="1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706" marR="38849" marT="8774" marB="6579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12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R="5461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tr-TR" sz="1200" b="1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706" marR="38849" marT="8774" marB="6579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12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0640" marR="32385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tr-TR" sz="1200" b="1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706" marR="38849" marT="8774" marB="6579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12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06045" marR="89535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tr-TR" sz="1200" b="1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706" marR="38849" marT="8774" marB="6579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0180" algn="ctr">
                        <a:lnSpc>
                          <a:spcPct val="100000"/>
                        </a:lnSpc>
                      </a:pPr>
                      <a:endParaRPr lang="tr-TR" sz="1200" b="1" cap="none" spc="0" noProof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0180" algn="ctr">
                        <a:lnSpc>
                          <a:spcPct val="100000"/>
                        </a:lnSpc>
                      </a:pPr>
                      <a:endParaRPr lang="tr-TR" sz="1200" b="1" cap="none" spc="0" noProof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0180" algn="ctr">
                        <a:lnSpc>
                          <a:spcPct val="100000"/>
                        </a:lnSpc>
                      </a:pPr>
                      <a:r>
                        <a:rPr lang="tr-TR" sz="12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Hedef</a:t>
                      </a:r>
                    </a:p>
                    <a:p>
                      <a:pPr marL="137160" marR="97790" indent="-82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Bazında 5 Yıllık</a:t>
                      </a:r>
                      <a:endParaRPr lang="tr-TR" sz="1200" b="1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706" marR="38849" marT="8774" marB="6579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97790" indent="-82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1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AMAÇ BAZINDA 5 YILLIK ORTALAMA</a:t>
                      </a:r>
                      <a:endParaRPr lang="tr-TR" sz="1100" b="1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706" marR="38849" marT="8774" marB="6579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868319"/>
                  </a:ext>
                </a:extLst>
              </a:tr>
              <a:tr h="970612">
                <a:tc>
                  <a:txBody>
                    <a:bodyPr/>
                    <a:lstStyle/>
                    <a:p>
                      <a:pPr marL="27432" algn="l" fontAlgn="t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H5.1 Üniversitemiz</a:t>
                      </a:r>
                      <a:r>
                        <a:rPr lang="tr-TR" sz="1200" b="0" u="none" strike="noStrike" spc="11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öğrencilerine</a:t>
                      </a:r>
                      <a:r>
                        <a:rPr lang="tr-TR" sz="1200" b="0" u="none" strike="noStrike" spc="11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sağlanan</a:t>
                      </a:r>
                      <a:r>
                        <a:rPr lang="tr-TR" sz="1200" b="0" u="none" strike="noStrike" spc="13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staj</a:t>
                      </a:r>
                      <a:r>
                        <a:rPr lang="tr-TR" sz="1200" b="0" u="none" strike="noStrike" spc="11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imkânlarını</a:t>
                      </a:r>
                      <a:r>
                        <a:rPr lang="tr-TR" sz="1200" b="0" u="none" strike="noStrike" spc="20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 yılına kadar %25 artırmak.</a:t>
                      </a:r>
                      <a:endParaRPr lang="tr-TR" sz="12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61048" marT="61048" marB="610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4008" algn="ctr" fontAlgn="t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spc="-2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61048" marT="61048" marB="6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7432" algn="ctr" fontAlgn="t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61048" marT="61048" marB="610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7432" algn="ctr" fontAlgn="t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61048" marT="61048" marB="610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5720" marR="36576" algn="ctr" fontAlgn="t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spc="-1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96,06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61048" marT="61048" marB="610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18872" marR="91440" algn="ctr" fontAlgn="t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spc="-1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28,84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61048" marT="61048" marB="610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46304" marR="118872" algn="ctr" fontAlgn="t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spc="-1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44,98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61048" marT="61048" marB="610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146304" marR="118872" algn="ctr" fontAlgn="t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400" b="1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80,93</a:t>
                      </a:r>
                      <a:endParaRPr lang="tr-TR" sz="1200" b="1" i="0" u="none" strike="noStrike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61048" marT="61048" marB="6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193598"/>
                  </a:ext>
                </a:extLst>
              </a:tr>
              <a:tr h="626318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7432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H5.2 Alınan</a:t>
                      </a:r>
                      <a:r>
                        <a:rPr lang="tr-TR" sz="1200" b="0" u="none" strike="noStrike" spc="-2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patent</a:t>
                      </a:r>
                      <a:r>
                        <a:rPr lang="tr-TR" sz="1200" b="0" u="none" strike="noStrike" spc="-4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sayısını</a:t>
                      </a:r>
                      <a:r>
                        <a:rPr lang="tr-TR" sz="1200" b="0" u="none" strike="noStrike" spc="-4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</a:t>
                      </a:r>
                      <a:r>
                        <a:rPr lang="tr-TR" sz="1200" b="0" u="none" strike="noStrike" spc="-4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çeşitliliğini</a:t>
                      </a:r>
                      <a:r>
                        <a:rPr lang="tr-TR" sz="1200" b="0" u="none" strike="noStrike" spc="-4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%50</a:t>
                      </a:r>
                      <a:r>
                        <a:rPr lang="tr-TR" sz="1200" b="0" u="none" strike="noStrike" spc="-2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spc="-1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artırmak.</a:t>
                      </a:r>
                      <a:endParaRPr lang="tr-TR" sz="12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52909" marT="52909" marB="5290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4008"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spc="-2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52909" marT="52909" marB="529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5720" marR="27432"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spc="-2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52909" marT="52909" marB="5290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R="73152"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spc="-2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52909" marT="52909" marB="5290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5720" marR="27432"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spc="-2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52909" marT="52909" marB="5290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09728" marR="91440"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spc="-2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52909" marT="52909" marB="5290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37160" marR="118872"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spc="-2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52909" marT="52909" marB="5290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37160" marR="118872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41" marR="62161" marT="62161" marB="62161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679344"/>
                  </a:ext>
                </a:extLst>
              </a:tr>
              <a:tr h="899900">
                <a:tc>
                  <a:txBody>
                    <a:bodyPr/>
                    <a:lstStyle/>
                    <a:p>
                      <a:pPr marL="27432" algn="l" fontAlgn="t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H5.3 Üniversitenin paydaşları ile olan ilişkilerinin</a:t>
                      </a:r>
                      <a:r>
                        <a:rPr lang="tr-TR" sz="1200" b="0" u="none" strike="noStrike" spc="7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kalitesini</a:t>
                      </a:r>
                      <a:r>
                        <a:rPr lang="tr-TR" sz="1200" b="0" u="none" strike="noStrike" spc="20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 çeşitliliğini artırmak.</a:t>
                      </a:r>
                      <a:endParaRPr lang="tr-TR" sz="12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52909" marT="52909" marB="5290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4008"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spc="-2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52909" marT="52909" marB="529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5720" marR="27432"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spc="-2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52909" marT="52909" marB="5290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R="73152"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spc="-2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52909" marT="52909" marB="5290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5720" marR="36576"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spc="-1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88,33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52909" marT="52909" marB="5290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09728" marR="91440"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spc="-2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52909" marT="52909" marB="5290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46304" marR="118872"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spc="-1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97,67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52909" marT="52909" marB="5290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46304" marR="118872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41" marR="62161" marT="62161" marB="62161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508484"/>
                  </a:ext>
                </a:extLst>
              </a:tr>
              <a:tr h="970354">
                <a:tc>
                  <a:txBody>
                    <a:bodyPr/>
                    <a:lstStyle/>
                    <a:p>
                      <a:pPr marL="27432" algn="l" fontAlgn="t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H5.4</a:t>
                      </a:r>
                      <a:r>
                        <a:rPr lang="tr-TR" sz="1200" b="0" u="none" strike="noStrike" spc="9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Araştırma</a:t>
                      </a:r>
                      <a:r>
                        <a:rPr lang="tr-TR" sz="1200" b="0" u="none" strike="noStrike" spc="7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</a:t>
                      </a:r>
                      <a:r>
                        <a:rPr lang="tr-TR" sz="1200" b="0" u="none" strike="noStrike" spc="7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eğitim</a:t>
                      </a:r>
                      <a:r>
                        <a:rPr lang="tr-TR" sz="1200" b="0" u="none" strike="noStrike" spc="13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birimlerinin</a:t>
                      </a:r>
                      <a:r>
                        <a:rPr lang="tr-TR" sz="1200" b="0" u="none" strike="noStrike" spc="9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danışma</a:t>
                      </a:r>
                      <a:r>
                        <a:rPr lang="tr-TR" sz="1200" b="0" u="none" strike="noStrike" spc="13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kurullarını</a:t>
                      </a:r>
                      <a:r>
                        <a:rPr lang="tr-TR" sz="1200" b="0" u="none" strike="noStrike" spc="20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oluşturarak</a:t>
                      </a:r>
                      <a:r>
                        <a:rPr lang="tr-TR" sz="1200" b="0" u="none" strike="noStrike" spc="-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fikir</a:t>
                      </a:r>
                      <a:r>
                        <a:rPr lang="tr-TR" sz="1200" b="0" u="none" strike="noStrike" spc="-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alışverişi</a:t>
                      </a:r>
                      <a:r>
                        <a:rPr lang="tr-TR" sz="1200" b="0" u="none" strike="noStrike" spc="-2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toplantıları</a:t>
                      </a:r>
                      <a:r>
                        <a:rPr lang="tr-TR" sz="1200" b="0" u="none" strike="noStrike" spc="-2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yapmalarını</a:t>
                      </a:r>
                      <a:r>
                        <a:rPr lang="tr-TR" sz="1200" b="0" u="none" strike="noStrike" spc="-2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sağlamak.</a:t>
                      </a:r>
                      <a:endParaRPr lang="tr-TR" sz="12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52909" marT="52909" marB="5290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4008"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spc="-2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52909" marT="52909" marB="529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5720" marR="27432"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spc="-2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52909" marT="52909" marB="5290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R="73152"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spc="-2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52909" marT="52909" marB="5290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5720" marR="27432"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spc="-2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52909" marT="52909" marB="5290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09728" marR="91440"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spc="-2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52909" marT="52909" marB="5290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37160" marR="118872"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spc="-2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52909" marT="52909" marB="5290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37160" marR="118872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41" marR="62161" marT="62161" marB="62161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50147"/>
                  </a:ext>
                </a:extLst>
              </a:tr>
              <a:tr h="67947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tr-TR" sz="12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7432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200" b="0" u="none" strike="noStrike" spc="-1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H5.5</a:t>
                      </a:r>
                      <a:r>
                        <a:rPr lang="tr-TR" sz="1200" b="0" u="none" strike="noStrike" spc="4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spc="-1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Kariyer</a:t>
                      </a:r>
                      <a:r>
                        <a:rPr lang="tr-TR" sz="1200" b="0" u="none" strike="noStrike" spc="4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spc="-1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geliştirme</a:t>
                      </a:r>
                      <a:r>
                        <a:rPr lang="tr-TR" sz="1200" b="0" u="none" strike="noStrike" spc="1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spc="-1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etkinliklerini</a:t>
                      </a:r>
                      <a:r>
                        <a:rPr lang="tr-TR" sz="1200" b="0" u="none" strike="noStrike" spc="1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b="0" u="none" strike="noStrike" spc="-1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artırmak</a:t>
                      </a:r>
                      <a:endParaRPr lang="tr-TR" sz="12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61048" marT="61048" marB="610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4008"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spc="-2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61048" marT="61048" marB="61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5720" marR="27432"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spc="-2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61048" marT="61048" marB="610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27432"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61048" marT="61048" marB="610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5720" marR="27432"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spc="-2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61048" marT="61048" marB="610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09728" marR="91440"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spc="-2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61048" marT="61048" marB="610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37160" marR="118872"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0" u="none" strike="noStrike" spc="-25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endParaRPr lang="tr-TR" sz="1100" b="0" i="0" u="none" strike="noStrike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748" marR="61048" marT="61048" marB="610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37160" marR="118872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41" marR="71724" marT="71724" marB="717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494034"/>
                  </a:ext>
                </a:extLst>
              </a:tr>
            </a:tbl>
          </a:graphicData>
        </a:graphic>
      </p:graphicFrame>
      <p:sp>
        <p:nvSpPr>
          <p:cNvPr id="2" name="Unvan 2">
            <a:extLst>
              <a:ext uri="{FF2B5EF4-FFF2-40B4-BE49-F238E27FC236}">
                <a16:creationId xmlns:a16="http://schemas.microsoft.com/office/drawing/2014/main" id="{65B5F875-823F-3AD5-8A29-DD011C28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18" y="237393"/>
            <a:ext cx="5536582" cy="99704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Amaç-5 : </a:t>
            </a:r>
            <a:r>
              <a:rPr lang="en-US" sz="2400" b="1" noProof="1">
                <a:latin typeface="Calibri" panose="020F0502020204030204" pitchFamily="34" charset="0"/>
                <a:cs typeface="Calibri" panose="020F0502020204030204" pitchFamily="34" charset="0"/>
              </a:rPr>
              <a:t>Paydaşlarla iletişim ve işbirliğini artırarak girişimciliği </a:t>
            </a:r>
            <a:r>
              <a:rPr lang="en-US" sz="2800" b="1" spc="-10" noProof="1">
                <a:latin typeface="Calibri" panose="020F0502020204030204" pitchFamily="34" charset="0"/>
                <a:cs typeface="Calibri" panose="020F0502020204030204" pitchFamily="34" charset="0"/>
              </a:rPr>
              <a:t>yaygınlaştırmak</a:t>
            </a:r>
            <a:r>
              <a:rPr lang="en-US" sz="2400" b="1" spc="-10" noProof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noProof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7521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defi tam vurmuş üç ok">
            <a:extLst>
              <a:ext uri="{FF2B5EF4-FFF2-40B4-BE49-F238E27FC236}">
                <a16:creationId xmlns:a16="http://schemas.microsoft.com/office/drawing/2014/main" id="{8E819AAE-8AA2-F7DB-1FE7-6807734A12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338" b="2"/>
          <a:stretch/>
        </p:blipFill>
        <p:spPr>
          <a:xfrm>
            <a:off x="8368052" y="11467"/>
            <a:ext cx="3802660" cy="3792437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1810ACD8-8EA3-E9F7-87E4-EC788F587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08" y="406049"/>
            <a:ext cx="8345474" cy="9511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Amaç bazında 5 yıllık dönem sonu gerçekleşmeleri</a:t>
            </a:r>
            <a:endParaRPr lang="tr-TR" sz="2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AADDAE-8CCA-3A9A-B96B-CB7894B40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93" y="1596267"/>
            <a:ext cx="10134099" cy="29375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tr-TR" sz="2200" noProof="1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tr-TR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Amaç: Eğitim-öğretimde kaliteyi geliştirmek ve sürdürmek </a:t>
            </a:r>
            <a:r>
              <a:rPr lang="tr-TR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67,11 </a:t>
            </a:r>
            <a:endParaRPr lang="tr-TR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tr-TR" sz="2200" noProof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200" noProof="1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Amaç: Bilimsel araştırmaların nitelik ve niceliğini artırmak %</a:t>
            </a:r>
            <a:r>
              <a:rPr lang="tr-TR" sz="2200" b="1" dirty="0">
                <a:latin typeface="Calibri" panose="020F0502020204030204" pitchFamily="34" charset="0"/>
                <a:cs typeface="Calibri" panose="020F0502020204030204" pitchFamily="34" charset="0"/>
              </a:rPr>
              <a:t>78,70</a:t>
            </a: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90000"/>
              </a:lnSpc>
            </a:pPr>
            <a:endParaRPr lang="tr-TR" sz="2200" noProof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200" noProof="1">
                <a:latin typeface="Calibri" panose="020F0502020204030204" pitchFamily="34" charset="0"/>
                <a:cs typeface="Calibri" panose="020F0502020204030204" pitchFamily="34" charset="0"/>
              </a:rPr>
              <a:t>3. Amaç: Toplumsal hizmet faaliyetlerinin sayısını ve kalitesini artırmak %</a:t>
            </a:r>
            <a:r>
              <a:rPr lang="tr-TR" sz="2200" b="1" noProof="1">
                <a:latin typeface="Calibri" panose="020F0502020204030204" pitchFamily="34" charset="0"/>
                <a:cs typeface="Calibri" panose="020F0502020204030204" pitchFamily="34" charset="0"/>
              </a:rPr>
              <a:t>72.27</a:t>
            </a:r>
          </a:p>
          <a:p>
            <a:pPr>
              <a:lnSpc>
                <a:spcPct val="90000"/>
              </a:lnSpc>
            </a:pPr>
            <a:endParaRPr lang="tr-TR" sz="2200" noProof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200" noProof="1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Amaç: Kurumsallaşmayı Geliştirmek %</a:t>
            </a:r>
            <a:r>
              <a:rPr lang="tr-TR" sz="2200" b="1" dirty="0">
                <a:latin typeface="Calibri" panose="020F0502020204030204" pitchFamily="34" charset="0"/>
                <a:cs typeface="Calibri" panose="020F0502020204030204" pitchFamily="34" charset="0"/>
              </a:rPr>
              <a:t>62,53</a:t>
            </a:r>
          </a:p>
          <a:p>
            <a:pPr>
              <a:lnSpc>
                <a:spcPct val="90000"/>
              </a:lnSpc>
            </a:pPr>
            <a:endParaRPr lang="tr-TR" sz="2200" noProof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200" noProof="1">
                <a:latin typeface="Calibri" panose="020F0502020204030204" pitchFamily="34" charset="0"/>
                <a:cs typeface="Calibri" panose="020F0502020204030204" pitchFamily="34" charset="0"/>
              </a:rPr>
              <a:t>5. Amaç: Paydaşlarla iletişim ve işbirliğini artırarak girişimciliği yaygınlaştırmak. %</a:t>
            </a:r>
            <a:r>
              <a:rPr lang="tr-TR" sz="2200" b="1" noProof="1">
                <a:latin typeface="Calibri" panose="020F0502020204030204" pitchFamily="34" charset="0"/>
                <a:cs typeface="Calibri" panose="020F0502020204030204" pitchFamily="34" charset="0"/>
              </a:rPr>
              <a:t>80,93</a:t>
            </a:r>
            <a:r>
              <a:rPr lang="tr-TR" sz="2200" noProof="1">
                <a:latin typeface="Calibri" panose="020F0502020204030204" pitchFamily="34" charset="0"/>
                <a:cs typeface="Calibri" panose="020F0502020204030204" pitchFamily="34" charset="0"/>
              </a:rPr>
              <a:t>  olmuştur</a:t>
            </a: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tr-T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tr-T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tr-T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tr-T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tr-TR" sz="1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D0FD85C-D102-3A52-A4A5-590B2F1E1683}"/>
              </a:ext>
            </a:extLst>
          </p:cNvPr>
          <p:cNvSpPr txBox="1"/>
          <p:nvPr/>
        </p:nvSpPr>
        <p:spPr>
          <a:xfrm>
            <a:off x="677333" y="4818722"/>
            <a:ext cx="11069190" cy="1938992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  <a:highlight>
                  <a:srgbClr val="FFFF00"/>
                </a:highlight>
              </a:rPr>
              <a:t>2019-2023 Stratejik Planımız 5 yıllık dönem sonunda gerçekleşme oranı %72,11 olarak sonuçlanmıştır.</a:t>
            </a:r>
          </a:p>
        </p:txBody>
      </p:sp>
    </p:spTree>
    <p:extLst>
      <p:ext uri="{BB962C8B-B14F-4D97-AF65-F5344CB8AC3E}">
        <p14:creationId xmlns:p14="http://schemas.microsoft.com/office/powerpoint/2010/main" val="168752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21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</p:grpSp>
      <p:sp>
        <p:nvSpPr>
          <p:cNvPr id="33" name="Başlık 1">
            <a:extLst>
              <a:ext uri="{FF2B5EF4-FFF2-40B4-BE49-F238E27FC236}">
                <a16:creationId xmlns:a16="http://schemas.microsoft.com/office/drawing/2014/main" id="{CAF280A7-DE09-0437-6A68-7C74FF5B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621" y="1996757"/>
            <a:ext cx="6708204" cy="1092589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solidFill>
                  <a:srgbClr val="0070C0"/>
                </a:solidFill>
              </a:rPr>
              <a:t>Bolu Abant İzzet Baysal Üniversitesi </a:t>
            </a:r>
            <a:br>
              <a:rPr lang="tr-TR" dirty="0">
                <a:solidFill>
                  <a:srgbClr val="0070C0"/>
                </a:solidFill>
              </a:rPr>
            </a:br>
            <a:r>
              <a:rPr lang="tr-TR" dirty="0">
                <a:solidFill>
                  <a:srgbClr val="0070C0"/>
                </a:solidFill>
              </a:rPr>
              <a:t>2024-2028 Stratejik Planı</a:t>
            </a:r>
          </a:p>
        </p:txBody>
      </p:sp>
    </p:spTree>
    <p:extLst>
      <p:ext uri="{BB962C8B-B14F-4D97-AF65-F5344CB8AC3E}">
        <p14:creationId xmlns:p14="http://schemas.microsoft.com/office/powerpoint/2010/main" val="2526749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C7C10643-898D-F9B6-80B9-177D7D53D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"/>
          <a:stretch/>
        </p:blipFill>
        <p:spPr>
          <a:xfrm>
            <a:off x="5402736" y="2232126"/>
            <a:ext cx="3070677" cy="4314787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E4098E4-22D8-9E65-AC2A-67403DC15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209" y="84864"/>
            <a:ext cx="6708204" cy="1092589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Bolu Abant İzzet Baysal Üniversitesi </a:t>
            </a:r>
            <a:br>
              <a:rPr lang="tr-TR" dirty="0"/>
            </a:br>
            <a:r>
              <a:rPr lang="tr-TR" dirty="0"/>
              <a:t>2024-2028 Stratejik Planı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7EB90756-7929-7794-A551-092E88C9F428}"/>
              </a:ext>
            </a:extLst>
          </p:cNvPr>
          <p:cNvSpPr txBox="1"/>
          <p:nvPr/>
        </p:nvSpPr>
        <p:spPr>
          <a:xfrm>
            <a:off x="756946" y="1394037"/>
            <a:ext cx="7716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200" dirty="0">
                <a:solidFill>
                  <a:srgbClr val="00B0F0"/>
                </a:solidFill>
              </a:rPr>
              <a:t>https://strateji.ibu.edu.tr/tr/page/stratejik-planlar/9521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A69CCE2C-59CE-3919-F2BB-2B269A0E373E}"/>
              </a:ext>
            </a:extLst>
          </p:cNvPr>
          <p:cNvSpPr txBox="1"/>
          <p:nvPr/>
        </p:nvSpPr>
        <p:spPr>
          <a:xfrm>
            <a:off x="170294" y="2929487"/>
            <a:ext cx="5232442" cy="2534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dirty="0"/>
              <a:t>Üniversitemizin 4. stratejik planı 2024-2028 yıllarını kapsayacak şekilde Üniversitemiz üst yönetimi, idari ve akademik personelimiz, öğrencilerimiz ve diğer paydaşlarımızla birlikte katılımcı bir anlayışla hazırlanmış ve</a:t>
            </a:r>
          </a:p>
          <a:p>
            <a:pPr algn="ctr">
              <a:lnSpc>
                <a:spcPct val="150000"/>
              </a:lnSpc>
            </a:pPr>
            <a:r>
              <a:rPr lang="tr-TR" dirty="0"/>
              <a:t> 01.01.2024 tarihinde yürürlüğe girmiştir.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67E1C88-D6F7-1911-D167-12957E776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307" y="-291747"/>
            <a:ext cx="5981981" cy="765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70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716AE0-1A40-3EED-A469-98C401444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59" y="1882330"/>
            <a:ext cx="10550245" cy="47654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5 farklı alanda faaliyet gösteren çok sayıda dış paydaşın katılımıyla;</a:t>
            </a:r>
          </a:p>
          <a:p>
            <a:pPr marL="0" indent="0">
              <a:buNone/>
            </a:pPr>
            <a:endParaRPr lang="tr-T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• 5 Amaç,</a:t>
            </a:r>
          </a:p>
          <a:p>
            <a:pPr marL="0" indent="0">
              <a:buNone/>
            </a:pPr>
            <a:endParaRPr lang="tr-TR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• 24 Hedef,</a:t>
            </a:r>
          </a:p>
          <a:p>
            <a:pPr marL="0" indent="0">
              <a:buNone/>
            </a:pPr>
            <a:endParaRPr lang="tr-TR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•120 Performans Göstergesi</a:t>
            </a:r>
          </a:p>
          <a:p>
            <a:pPr marL="0" indent="0">
              <a:buNone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• 104 Risk ve </a:t>
            </a:r>
          </a:p>
          <a:p>
            <a:pPr marL="0" indent="0">
              <a:buNone/>
            </a:pPr>
            <a:endParaRPr lang="tr-T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• 138 Strateji geliştirilerek mevzuata uygun olarak hazırlanmıştır.</a:t>
            </a:r>
          </a:p>
          <a:p>
            <a:endParaRPr lang="tr-T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871661C4-5CF0-CF4D-49FE-664D8FDC72B6}"/>
              </a:ext>
            </a:extLst>
          </p:cNvPr>
          <p:cNvSpPr txBox="1">
            <a:spLocks/>
          </p:cNvSpPr>
          <p:nvPr/>
        </p:nvSpPr>
        <p:spPr>
          <a:xfrm>
            <a:off x="1765209" y="84864"/>
            <a:ext cx="6708204" cy="10925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dirty="0"/>
              <a:t>Bolu Abant İzzet Baysal Üniversitesi </a:t>
            </a:r>
            <a:br>
              <a:rPr lang="tr-TR" dirty="0"/>
            </a:br>
            <a:r>
              <a:rPr lang="tr-TR" dirty="0"/>
              <a:t>2024-2028 Stratejik Planı</a:t>
            </a:r>
          </a:p>
        </p:txBody>
      </p:sp>
    </p:spTree>
    <p:extLst>
      <p:ext uri="{BB962C8B-B14F-4D97-AF65-F5344CB8AC3E}">
        <p14:creationId xmlns:p14="http://schemas.microsoft.com/office/powerpoint/2010/main" val="1483363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AFF441-F9D0-C7CB-397E-4D14D8EFF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2024-2028 Stratejik Planı Amaçlar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69817B-746C-12D6-737B-16EBA3B70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93" y="2073244"/>
            <a:ext cx="11200813" cy="45203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Amaç 1 -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Eğitim-Öğretim Faaliyetlerinde İyileşmenin Sürekliliğini Sağlamak</a:t>
            </a:r>
          </a:p>
          <a:p>
            <a:pPr marL="0" indent="0">
              <a:buNone/>
            </a:pPr>
            <a:endParaRPr 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Amaç 2 - 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Kurumun Ar-</a:t>
            </a:r>
            <a:r>
              <a:rPr lang="tr-T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Ge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Kapasitesini Nitelik ve Nicelik Olarak Artırmak.</a:t>
            </a:r>
          </a:p>
          <a:p>
            <a:pPr marL="0" indent="0">
              <a:buNone/>
            </a:pPr>
            <a:endParaRPr 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Amaç 3 -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Toplumsal Hizmet Faaliyetlerinin Sayısını ve Kalitesini Artırmak.</a:t>
            </a:r>
          </a:p>
          <a:p>
            <a:pPr marL="0" indent="0">
              <a:buNone/>
            </a:pPr>
            <a:endParaRPr 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Amaç 4 -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Nitelikli Yönetişim ve Kurumsal Kapasite Gelişimini Sağlamak.</a:t>
            </a:r>
          </a:p>
          <a:p>
            <a:pPr marL="0" indent="0">
              <a:buNone/>
            </a:pPr>
            <a:endParaRPr 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Amaç 5 -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Üniversitenin Faaliyetlerini Birleşmiş Milletler Sürdürülebilir Kalkınma Hedefleri (SKH) Çerçevesinde İyileştirmek.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9628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F9680CC-F562-DC25-8AEE-5D336210F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20" y="337788"/>
            <a:ext cx="7096359" cy="1347333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3BF923-9D42-4007-4220-86B258EC8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614" y="2316037"/>
            <a:ext cx="8960442" cy="3880773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Üniversitemiz web sayfasında:</a:t>
            </a:r>
          </a:p>
          <a:p>
            <a:pPr marL="0" indent="0">
              <a:buNone/>
            </a:pPr>
            <a:endParaRPr lang="tr-TR" sz="1400" dirty="0">
              <a:solidFill>
                <a:srgbClr val="00B0F0"/>
              </a:solidFill>
            </a:endParaRPr>
          </a:p>
          <a:p>
            <a:r>
              <a:rPr lang="tr-TR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https://ajanda.ibu.edu.tr/wp-content/uploads/2023/12/stratejik_plan/24-28/mobile/index.html</a:t>
            </a:r>
            <a:endParaRPr lang="tr-TR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tr-TR" sz="1800" dirty="0">
              <a:solidFill>
                <a:srgbClr val="00B0F0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Strateji Geliştirme Daire Başkanlığının web sayfasında:</a:t>
            </a:r>
          </a:p>
          <a:p>
            <a:endParaRPr lang="tr-TR" sz="1400" dirty="0">
              <a:solidFill>
                <a:srgbClr val="00B0F0"/>
              </a:solidFill>
            </a:endParaRPr>
          </a:p>
          <a:p>
            <a:r>
              <a:rPr lang="tr-TR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https://strateji.ibu.edu.tr/tr/page/stratejik-planlar/9521</a:t>
            </a:r>
            <a:endParaRPr lang="tr-TR" dirty="0">
              <a:solidFill>
                <a:srgbClr val="00B0F0"/>
              </a:solidFill>
            </a:endParaRPr>
          </a:p>
          <a:p>
            <a:endParaRPr lang="tr-TR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</a:rPr>
              <a:t>     yayımlanmaktadır.</a:t>
            </a:r>
          </a:p>
        </p:txBody>
      </p:sp>
    </p:spTree>
    <p:extLst>
      <p:ext uri="{BB962C8B-B14F-4D97-AF65-F5344CB8AC3E}">
        <p14:creationId xmlns:p14="http://schemas.microsoft.com/office/powerpoint/2010/main" val="124329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EAD3F23-49AC-5CE0-8A37-EF5DF3998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Birimlerimizden Beklentimiz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7974BB-FD96-B842-8A46-F4A5ADD95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6266" y="609600"/>
            <a:ext cx="5833173" cy="51756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3200" dirty="0">
                <a:solidFill>
                  <a:srgbClr val="FFFFFF"/>
                </a:solidFill>
              </a:rPr>
              <a:t>Hazırlanan 2024 – 2028 Stratejik Planımızdaki bu amaç ve hedeflere ulaşmak için belirlenen alanlarda çalışmalar yaparak Stratejik Planın başarıya ulaşması için katkılar sağlamasıdır.</a:t>
            </a:r>
          </a:p>
        </p:txBody>
      </p:sp>
    </p:spTree>
    <p:extLst>
      <p:ext uri="{BB962C8B-B14F-4D97-AF65-F5344CB8AC3E}">
        <p14:creationId xmlns:p14="http://schemas.microsoft.com/office/powerpoint/2010/main" val="3947462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AEFCE1-B179-94A3-A3B8-A4DF18291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Sunum planı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7DA254-A996-C398-877F-72C8C9E97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09864"/>
            <a:ext cx="6976069" cy="3880773"/>
          </a:xfrm>
        </p:spPr>
        <p:txBody>
          <a:bodyPr/>
          <a:lstStyle/>
          <a:p>
            <a:r>
              <a:rPr lang="tr-TR" dirty="0"/>
              <a:t>2019 – 2023 Stratejik Planı hakkında bilgilendirme. </a:t>
            </a:r>
          </a:p>
          <a:p>
            <a:endParaRPr lang="tr-TR" dirty="0"/>
          </a:p>
          <a:p>
            <a:r>
              <a:rPr lang="tr-TR" dirty="0"/>
              <a:t>Amaç ve Hedeflerimiz.</a:t>
            </a:r>
          </a:p>
          <a:p>
            <a:endParaRPr lang="tr-TR" dirty="0"/>
          </a:p>
          <a:p>
            <a:r>
              <a:rPr lang="tr-TR" dirty="0"/>
              <a:t>Amaç, Hedef ve Performans Göstergeleri bazında 5 yıllık gerçekleşme sonuçlarına ilişkin değerlendirmeler. </a:t>
            </a:r>
          </a:p>
          <a:p>
            <a:endParaRPr lang="tr-TR" dirty="0"/>
          </a:p>
          <a:p>
            <a:r>
              <a:rPr lang="tr-TR" dirty="0"/>
              <a:t>2024-2028 Stratejik Planı.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EF8955C-B0D4-BFBE-5F51-E20402641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695" y="274077"/>
            <a:ext cx="4046648" cy="622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94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43584" y="720566"/>
            <a:ext cx="609904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endParaRPr lang="tr-TR" b="1" dirty="0"/>
          </a:p>
          <a:p>
            <a:pPr marL="45720" indent="0" algn="ctr">
              <a:buNone/>
            </a:pPr>
            <a:r>
              <a:rPr lang="tr-TR" sz="4000" b="1" dirty="0">
                <a:solidFill>
                  <a:srgbClr val="00B0F0"/>
                </a:solidFill>
              </a:rPr>
              <a:t>Teşekkürler.</a:t>
            </a:r>
          </a:p>
          <a:p>
            <a:pPr marL="45720" indent="0" algn="ctr">
              <a:buNone/>
            </a:pPr>
            <a:endParaRPr lang="tr-TR" sz="4000" b="1" dirty="0">
              <a:solidFill>
                <a:srgbClr val="00B0F0"/>
              </a:solidFill>
            </a:endParaRPr>
          </a:p>
          <a:p>
            <a:pPr marL="45720" indent="0" algn="ctr">
              <a:buNone/>
            </a:pPr>
            <a:endParaRPr lang="tr-TR" sz="4000" b="1" dirty="0">
              <a:solidFill>
                <a:srgbClr val="00B0F0"/>
              </a:solidFill>
            </a:endParaRPr>
          </a:p>
          <a:p>
            <a:pPr marL="45720" indent="0" algn="r">
              <a:buNone/>
            </a:pPr>
            <a:r>
              <a:rPr lang="tr-TR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Strateji Geliştirme Daire Başkanlığı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534EEDC-5606-CC5D-EAF9-15368CAC523A}"/>
              </a:ext>
            </a:extLst>
          </p:cNvPr>
          <p:cNvSpPr txBox="1"/>
          <p:nvPr/>
        </p:nvSpPr>
        <p:spPr>
          <a:xfrm>
            <a:off x="5125212" y="5086850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tr-TR" sz="1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 Ağustos 2024</a:t>
            </a:r>
          </a:p>
        </p:txBody>
      </p:sp>
    </p:spTree>
    <p:extLst>
      <p:ext uri="{BB962C8B-B14F-4D97-AF65-F5344CB8AC3E}">
        <p14:creationId xmlns:p14="http://schemas.microsoft.com/office/powerpoint/2010/main" val="3893675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D1DAD7-532F-B61F-D801-DA846C241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8761"/>
          </a:xfrm>
        </p:spPr>
        <p:txBody>
          <a:bodyPr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5018 Sayılı Kamu Mali Yönetimi ve Kontrol Kanunu’na göre Stratejik Plan;</a:t>
            </a:r>
            <a:b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tr-TR" sz="4800" dirty="0">
              <a:solidFill>
                <a:srgbClr val="FF0000"/>
              </a:solidFill>
            </a:endParaRP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67CC5BAF-77B1-ED48-969C-55FB2676E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2" y="1622324"/>
            <a:ext cx="9309517" cy="4837470"/>
          </a:xfrm>
        </p:spPr>
        <p:txBody>
          <a:bodyPr anchor="ctr">
            <a:noAutofit/>
          </a:bodyPr>
          <a:lstStyle/>
          <a:p>
            <a:r>
              <a:rPr lang="tr-TR" sz="2800" dirty="0">
                <a:latin typeface="Calibri"/>
              </a:rPr>
              <a:t>Kamu idarelerinin orta ve uzun vadeli amaçlarını,</a:t>
            </a:r>
          </a:p>
          <a:p>
            <a:r>
              <a:rPr lang="tr-TR" sz="2800" dirty="0">
                <a:latin typeface="Calibri"/>
              </a:rPr>
              <a:t>Temel ilke ve politikalarını, </a:t>
            </a:r>
          </a:p>
          <a:p>
            <a:r>
              <a:rPr lang="tr-TR" sz="2800" dirty="0">
                <a:latin typeface="Calibri"/>
              </a:rPr>
              <a:t>Hedef ve önceliklerini,</a:t>
            </a:r>
          </a:p>
          <a:p>
            <a:r>
              <a:rPr lang="tr-TR" sz="2800" dirty="0">
                <a:latin typeface="Calibri"/>
              </a:rPr>
              <a:t>Performans göstergelerini, </a:t>
            </a:r>
          </a:p>
          <a:p>
            <a:r>
              <a:rPr lang="tr-TR" sz="2800" dirty="0">
                <a:latin typeface="Calibri"/>
              </a:rPr>
              <a:t>Bunlara ulaşmak için izlenecek yöntemleri,</a:t>
            </a:r>
          </a:p>
          <a:p>
            <a:r>
              <a:rPr lang="tr-TR" sz="2800" dirty="0">
                <a:latin typeface="Calibri"/>
              </a:rPr>
              <a:t>Kaynak dağılımlarını içeren plan şeklinde tanımlanmaktadır.</a:t>
            </a:r>
          </a:p>
          <a:p>
            <a:r>
              <a:rPr lang="tr-TR" sz="2800" dirty="0">
                <a:latin typeface="Calibri"/>
              </a:rPr>
              <a:t>5 yıllık dönemler itibariyle hazırlanır.</a:t>
            </a:r>
          </a:p>
        </p:txBody>
      </p:sp>
    </p:spTree>
    <p:extLst>
      <p:ext uri="{BB962C8B-B14F-4D97-AF65-F5344CB8AC3E}">
        <p14:creationId xmlns:p14="http://schemas.microsoft.com/office/powerpoint/2010/main" val="246271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083379C-3AD1-25CC-72F0-543474FC0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79" t="12161" r="8493" b="5656"/>
          <a:stretch/>
        </p:blipFill>
        <p:spPr>
          <a:xfrm>
            <a:off x="5984342" y="53161"/>
            <a:ext cx="6136060" cy="6755739"/>
          </a:xfr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B5DFB4-7030-36A8-573E-F56A9F63D5F9}"/>
              </a:ext>
            </a:extLst>
          </p:cNvPr>
          <p:cNvSpPr txBox="1">
            <a:spLocks/>
          </p:cNvSpPr>
          <p:nvPr/>
        </p:nvSpPr>
        <p:spPr>
          <a:xfrm>
            <a:off x="573223" y="2078467"/>
            <a:ext cx="5320584" cy="2375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dirty="0"/>
              <a:t>Bu kapsamda hazırlanan Üniversitemizin 2019-2023 Stratejik Planında, 5 Stratejik amaç belirlenmiş ve her bir amacı gerçekleştirmek için 23 alt hedef belirlenmiştir. </a:t>
            </a:r>
          </a:p>
          <a:p>
            <a:pPr algn="just"/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90344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0937C1CE-1EFF-A5D5-88AF-852DF096A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0" t="1035" r="2234" b="-460"/>
          <a:stretch/>
        </p:blipFill>
        <p:spPr>
          <a:xfrm>
            <a:off x="219457" y="147865"/>
            <a:ext cx="5366532" cy="683098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33C5A31-6585-D678-9CC6-472C90432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966" y="0"/>
            <a:ext cx="5675657" cy="682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7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66297C-18FA-711F-8EC0-6B59FBA3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7855"/>
            <a:ext cx="5418666" cy="88997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tr-TR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2019-2023 Stratejik Planı Plan Dönemi Özet Değerlendirme </a:t>
            </a:r>
            <a:b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tr-TR" sz="2800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288593" y="1898328"/>
            <a:ext cx="5418666" cy="4741817"/>
          </a:xfrm>
        </p:spPr>
        <p:txBody>
          <a:bodyPr>
            <a:noAutofit/>
          </a:bodyPr>
          <a:lstStyle/>
          <a:p>
            <a:pPr algn="just"/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Üniversitemizin 2019-2023 Stratejik Planında belirlenen 5 stratejik amaçtaki 23 hedefin altında yer alan 54 adet performans göstergesinin amaç ve hedeflere ulaşmayı ne ölçüde sağladığı; </a:t>
            </a:r>
          </a:p>
          <a:p>
            <a:pPr algn="just"/>
            <a:endParaRPr lang="tr-T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İlgililik, etkililik, etkinlik ve sürdürülebilirlik yönlerinden değerlendirilerek hedefe ilişkin sapmaların nedenleri ve alınacak önlemler </a:t>
            </a:r>
            <a:r>
              <a:rPr lang="tr-TR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yıllık değerlendirme raporlarında </a:t>
            </a: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anlatılmıştır.</a:t>
            </a:r>
          </a:p>
          <a:p>
            <a:pPr algn="just"/>
            <a:endParaRPr lang="tr-T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669BBA9C-D397-A9EA-6C36-3A5C236A2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1" r="38664"/>
          <a:stretch/>
        </p:blipFill>
        <p:spPr>
          <a:xfrm>
            <a:off x="6690862" y="39189"/>
            <a:ext cx="5418666" cy="30622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9C9DA07-2A64-4CAB-B603-6EE5313F84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4" t="10087"/>
          <a:stretch/>
        </p:blipFill>
        <p:spPr>
          <a:xfrm>
            <a:off x="5995851" y="2777235"/>
            <a:ext cx="6196150" cy="4053606"/>
          </a:xfrm>
          <a:prstGeom prst="rect">
            <a:avLst/>
          </a:prstGeom>
        </p:spPr>
      </p:pic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D2D4266F-D42D-9CEF-FCFB-B74A571D460A}"/>
              </a:ext>
            </a:extLst>
          </p:cNvPr>
          <p:cNvCxnSpPr>
            <a:cxnSpLocks/>
          </p:cNvCxnSpPr>
          <p:nvPr/>
        </p:nvCxnSpPr>
        <p:spPr>
          <a:xfrm flipV="1">
            <a:off x="5418666" y="2139696"/>
            <a:ext cx="3496734" cy="3726934"/>
          </a:xfrm>
          <a:prstGeom prst="straightConnector1">
            <a:avLst/>
          </a:prstGeom>
          <a:ln w="539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8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66297C-18FA-711F-8EC0-6B59FBA3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843" y="489160"/>
            <a:ext cx="8858552" cy="1310499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tr-TR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2019-2023 Stratejik Planı Plan Dönemi Özet Değerlendirme </a:t>
            </a:r>
            <a:b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tr-TR" sz="2800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546370" y="2012992"/>
            <a:ext cx="8679926" cy="3256363"/>
          </a:xfrm>
        </p:spPr>
        <p:txBody>
          <a:bodyPr>
            <a:noAutofit/>
          </a:bodyPr>
          <a:lstStyle/>
          <a:p>
            <a:pPr algn="just"/>
            <a:endParaRPr lang="tr-TR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700" dirty="0">
                <a:latin typeface="Calibri" panose="020F0502020204030204" pitchFamily="34" charset="0"/>
                <a:cs typeface="Calibri" panose="020F0502020204030204" pitchFamily="34" charset="0"/>
              </a:rPr>
              <a:t>5 yıllık dönem sonunda Stratejik Plandaki amaç ve hedeflere ne oranda ulaşıldığı ve ne ölçüde başarılı olunduğu aşağıdaki tablolarda sunularak gösterge sonuçlarına ilişkin özet bir değerlendirme yapılmıştır.</a:t>
            </a:r>
          </a:p>
        </p:txBody>
      </p:sp>
    </p:spTree>
    <p:extLst>
      <p:ext uri="{BB962C8B-B14F-4D97-AF65-F5344CB8AC3E}">
        <p14:creationId xmlns:p14="http://schemas.microsoft.com/office/powerpoint/2010/main" val="380535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240794" y="1170432"/>
            <a:ext cx="4852414" cy="532180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90000"/>
              </a:lnSpc>
            </a:pPr>
            <a:r>
              <a:rPr lang="tr-TR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hedeften ikisinde </a:t>
            </a:r>
            <a:r>
              <a:rPr lang="tr-TR" sz="6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%100 </a:t>
            </a:r>
            <a:r>
              <a:rPr lang="tr-TR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gerçekleşme sağlanarak hedeflenen gösterge değerlerine ulaşılmış, </a:t>
            </a:r>
          </a:p>
          <a:p>
            <a:pPr algn="just">
              <a:lnSpc>
                <a:spcPct val="90000"/>
              </a:lnSpc>
            </a:pP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İki hedefte </a:t>
            </a:r>
            <a:r>
              <a:rPr lang="tr-TR" sz="6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 82 </a:t>
            </a:r>
            <a:r>
              <a:rPr lang="tr-TR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 </a:t>
            </a:r>
            <a:r>
              <a:rPr lang="tr-TR" sz="6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 53,57 </a:t>
            </a:r>
            <a:r>
              <a:rPr lang="tr-TR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oranlarıyla kısmen ulaşılmış, bir hedefte ise </a:t>
            </a:r>
            <a:r>
              <a:rPr lang="tr-TR" sz="64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ulaşılamamıştır.</a:t>
            </a:r>
            <a:r>
              <a:rPr lang="tr-TR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90000"/>
              </a:lnSpc>
            </a:pP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amaçtaki tek ulaşılamayan hedef olan “Mevcut lisans ve lisansüstü programlarından 2023 yılına kadar en az 5 programın akredite olmasını sağlamak” hedefine, </a:t>
            </a:r>
          </a:p>
          <a:p>
            <a:pPr algn="just">
              <a:lnSpc>
                <a:spcPct val="90000"/>
              </a:lnSpc>
            </a:pP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2024-2028 Stratejik Planında tekrar yer verilerek bu hedef </a:t>
            </a:r>
            <a:r>
              <a:rPr lang="tr-TR" sz="6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“Üniversitenin kurumsal akreditasyonunu sağlamak ve akredite olan program sayısını artırmak.” </a:t>
            </a:r>
            <a:r>
              <a:rPr lang="tr-TR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şeklinde güncellenmiştir.</a:t>
            </a:r>
          </a:p>
          <a:p>
            <a:pPr algn="just">
              <a:lnSpc>
                <a:spcPct val="90000"/>
              </a:lnSpc>
            </a:pP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hedefe 2 Yıllık Kurumsal Akreditasyon aldığımız “Kurumsal Akreditasyon Programı” kapsamında yapılan çalışmalardan elde edilen tecrübe ve 5 Yıllık Akreditasyon almak için yapılan özverili çalışmalar neticesinde ulaşılabileceği düşünülmektedir.</a:t>
            </a:r>
          </a:p>
          <a:p>
            <a:pPr algn="just">
              <a:lnSpc>
                <a:spcPct val="90000"/>
              </a:lnSpc>
            </a:pP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Amaç bazında 5 yıllık dönem sonu gerçekleşme oranı ise </a:t>
            </a:r>
            <a:r>
              <a:rPr lang="tr-TR" sz="6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 67,11 </a:t>
            </a:r>
            <a:r>
              <a:rPr lang="tr-TR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olmuştur.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2DF054E-F61E-A600-8E88-C469D738A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65" y="123093"/>
            <a:ext cx="9119208" cy="73101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tr-T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Amaç-1 : Eğitim-öğretimde</a:t>
            </a:r>
            <a:r>
              <a:rPr lang="tr-TR" b="1" spc="-2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kaliteyi geliştirmek ve sürdürmek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İçerik Yer Tutucusu 3">
            <a:extLst>
              <a:ext uri="{FF2B5EF4-FFF2-40B4-BE49-F238E27FC236}">
                <a16:creationId xmlns:a16="http://schemas.microsoft.com/office/drawing/2014/main" id="{0D068097-BB9B-0838-9E37-AC31B62641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926569"/>
              </p:ext>
            </p:extLst>
          </p:nvPr>
        </p:nvGraphicFramePr>
        <p:xfrm>
          <a:off x="5212079" y="752623"/>
          <a:ext cx="6739127" cy="57811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2670049">
                  <a:extLst>
                    <a:ext uri="{9D8B030D-6E8A-4147-A177-3AD203B41FA5}">
                      <a16:colId xmlns:a16="http://schemas.microsoft.com/office/drawing/2014/main" val="1880137173"/>
                    </a:ext>
                  </a:extLst>
                </a:gridCol>
                <a:gridCol w="526418">
                  <a:extLst>
                    <a:ext uri="{9D8B030D-6E8A-4147-A177-3AD203B41FA5}">
                      <a16:colId xmlns:a16="http://schemas.microsoft.com/office/drawing/2014/main" val="293780234"/>
                    </a:ext>
                  </a:extLst>
                </a:gridCol>
                <a:gridCol w="492176">
                  <a:extLst>
                    <a:ext uri="{9D8B030D-6E8A-4147-A177-3AD203B41FA5}">
                      <a16:colId xmlns:a16="http://schemas.microsoft.com/office/drawing/2014/main" val="3364754795"/>
                    </a:ext>
                  </a:extLst>
                </a:gridCol>
                <a:gridCol w="453362">
                  <a:extLst>
                    <a:ext uri="{9D8B030D-6E8A-4147-A177-3AD203B41FA5}">
                      <a16:colId xmlns:a16="http://schemas.microsoft.com/office/drawing/2014/main" val="1698399728"/>
                    </a:ext>
                  </a:extLst>
                </a:gridCol>
                <a:gridCol w="537560">
                  <a:extLst>
                    <a:ext uri="{9D8B030D-6E8A-4147-A177-3AD203B41FA5}">
                      <a16:colId xmlns:a16="http://schemas.microsoft.com/office/drawing/2014/main" val="2468545572"/>
                    </a:ext>
                  </a:extLst>
                </a:gridCol>
                <a:gridCol w="672783">
                  <a:extLst>
                    <a:ext uri="{9D8B030D-6E8A-4147-A177-3AD203B41FA5}">
                      <a16:colId xmlns:a16="http://schemas.microsoft.com/office/drawing/2014/main" val="181893970"/>
                    </a:ext>
                  </a:extLst>
                </a:gridCol>
                <a:gridCol w="798990">
                  <a:extLst>
                    <a:ext uri="{9D8B030D-6E8A-4147-A177-3AD203B41FA5}">
                      <a16:colId xmlns:a16="http://schemas.microsoft.com/office/drawing/2014/main" val="1384327118"/>
                    </a:ext>
                  </a:extLst>
                </a:gridCol>
                <a:gridCol w="587789">
                  <a:extLst>
                    <a:ext uri="{9D8B030D-6E8A-4147-A177-3AD203B41FA5}">
                      <a16:colId xmlns:a16="http://schemas.microsoft.com/office/drawing/2014/main" val="309300473"/>
                    </a:ext>
                  </a:extLst>
                </a:gridCol>
              </a:tblGrid>
              <a:tr h="776854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cap="none" spc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600" cap="none" spc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3390" algn="ctr">
                        <a:lnSpc>
                          <a:spcPct val="100000"/>
                        </a:lnSpc>
                      </a:pPr>
                      <a:r>
                        <a:rPr lang="en-US" sz="1600" cap="none" spc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BOLU ABANT İZZET BAYSAL ÜNİVERSİTESİ STRATEJİK PLAN 2019-2023 PERFORMANS GERÇEKLEŞMELERİ</a:t>
                      </a:r>
                      <a:endParaRPr lang="tr-TR" sz="16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461568"/>
                  </a:ext>
                </a:extLst>
              </a:tr>
              <a:tr h="1307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037590" marR="103632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4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HEDEF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1000" b="1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R="2159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000" b="1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tr-TR" sz="1000" b="1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1000" b="1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0640" marR="32385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000" b="1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tr-TR" sz="1000" b="1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1000" b="1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R="5461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000" b="1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tr-TR" sz="1000" b="1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1000" b="1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0640" marR="32385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000" b="1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tr-TR" sz="1000" b="1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1000" b="1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06045" marR="89535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000" b="1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tr-TR" sz="1000" b="1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</a:pPr>
                      <a:endParaRPr lang="tr-TR" sz="1000" b="1" cap="none" spc="0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</a:pPr>
                      <a:endParaRPr lang="tr-TR" sz="1000" b="1" cap="none" spc="0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lang="tr-TR" sz="1000" b="1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Hedef</a:t>
                      </a:r>
                    </a:p>
                    <a:p>
                      <a:pPr marL="137160" marR="97790" indent="-825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Bazında 5 Yıllık</a:t>
                      </a:r>
                      <a:endParaRPr lang="tr-TR" sz="1000" b="1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cap="none" spc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AMAÇ BAZINDA 5 YILLIK ORTALAMA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tr-TR" sz="9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91527"/>
                  </a:ext>
                </a:extLst>
              </a:tr>
              <a:tr h="781779"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tr-TR" sz="1200" b="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H1.1 Mevcut lisans ve lisansüstü programlarından 2023 yılına kadar en az 5 programın akredite olmasını sağlamak.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tr-TR" sz="1600" cap="none" spc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67,11</a:t>
                      </a:r>
                      <a:endParaRPr dirty="0"/>
                    </a:p>
                  </a:txBody>
                  <a:tcPr marL="46494" marR="58823" marT="13284" marB="996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001502"/>
                  </a:ext>
                </a:extLst>
              </a:tr>
              <a:tr h="557690"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tr-TR" sz="1200" b="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H1.2 Çift anadal ve yan dal program sayısını 2023 yılına kadar %100 artırmak.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8895" marR="241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R="70485" algn="ctr">
                        <a:lnSpc>
                          <a:spcPct val="100000"/>
                        </a:lnSpc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8895" marR="241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06045" marR="895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40335" marR="1149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1034" marR="64567" marT="14581" marB="10935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650134"/>
                  </a:ext>
                </a:extLst>
              </a:tr>
              <a:tr h="557690"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tr-TR" sz="1200" b="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 1.3 Kütüphane bünyesindeki süreli ve süresiz yayın sayısını 2023 yılına kadar %20 artırmak.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8895" marR="241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R="95250" algn="ctr">
                        <a:lnSpc>
                          <a:spcPct val="100000"/>
                        </a:lnSpc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8895" marR="241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06045" marR="895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40335" marR="1149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1034" marR="64567" marT="14581" marB="10935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386457"/>
                  </a:ext>
                </a:extLst>
              </a:tr>
              <a:tr h="631400"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tr-TR" sz="1200" b="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H1.4 Öğretim elemanı başına düşen öğrenci sayısını düşürmek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88265" algn="ctr">
                        <a:lnSpc>
                          <a:spcPct val="100000"/>
                        </a:lnSpc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8895" marR="32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62,5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R="62230" algn="ctr">
                        <a:lnSpc>
                          <a:spcPct val="100000"/>
                        </a:lnSpc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67,4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8895" marR="32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38,94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14300" marR="895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33,01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47955" marR="1149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53,57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1034" marR="64567" marT="14581" marB="10935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549270"/>
                  </a:ext>
                </a:extLst>
              </a:tr>
              <a:tr h="980489"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endParaRPr lang="tr-TR" sz="1200" b="0" cap="none" spc="0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lang="tr-TR" sz="1200" b="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H1.5 Disiplinler arası yüksek lisans ve doktora programları</a:t>
                      </a:r>
                    </a:p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lang="tr-TR" sz="1200" b="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açılmasını teşvik etmek, mevcut program sayısını %30 artırmak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b="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lang="tr-TR" sz="1200" b="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b="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8895" marR="241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b="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b="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R="70485" algn="ctr">
                        <a:lnSpc>
                          <a:spcPct val="100000"/>
                        </a:lnSpc>
                      </a:pPr>
                      <a:r>
                        <a:rPr lang="tr-TR" sz="1200" b="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b="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8895" marR="241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b="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b="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06045" marR="895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b="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b="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40335" marR="1149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b="0" cap="none" spc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6494" marR="58823" marT="13284" marB="9963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1034" marR="64567" marT="14581" marB="10935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947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435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7B41B5-EC6A-54C8-1D3A-D3C345D2E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804" y="1417319"/>
            <a:ext cx="4619667" cy="5070763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tr-TR" noProof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Belirlenen dört hedefin 2’sinde </a:t>
            </a:r>
            <a:r>
              <a:rPr lang="tr-TR" noProof="1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%100 </a:t>
            </a:r>
            <a:r>
              <a:rPr lang="tr-TR" noProof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 </a:t>
            </a:r>
            <a:r>
              <a:rPr lang="tr-TR" noProof="1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%99,65 </a:t>
            </a:r>
            <a:r>
              <a:rPr lang="tr-TR" noProof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oranlarıyla</a:t>
            </a:r>
            <a:r>
              <a:rPr lang="tr-TR" noProof="1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noProof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gerçekleşme sağlanarak hedeflenen değere ulaşılmıştır.</a:t>
            </a:r>
          </a:p>
          <a:p>
            <a:pPr algn="just">
              <a:lnSpc>
                <a:spcPct val="90000"/>
              </a:lnSpc>
            </a:pPr>
            <a:endParaRPr lang="tr-TR" sz="1050" noProof="1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noProof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Diğer iki hedefte ise </a:t>
            </a:r>
            <a:r>
              <a:rPr lang="tr-TR" noProof="1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%80,15 </a:t>
            </a:r>
            <a:r>
              <a:rPr lang="tr-TR" noProof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 </a:t>
            </a:r>
            <a:r>
              <a:rPr lang="tr-TR" noProof="1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%35 </a:t>
            </a:r>
            <a:r>
              <a:rPr lang="tr-TR" noProof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gerçekleşme ile kısmen ulaşıldığı görülmektedir.</a:t>
            </a:r>
          </a:p>
          <a:p>
            <a:pPr algn="just">
              <a:lnSpc>
                <a:spcPct val="90000"/>
              </a:lnSpc>
            </a:pPr>
            <a:r>
              <a:rPr lang="tr-TR" noProof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“Bilimsel araştırmaların nitelik ve niceliğini artırmak” amacı, Üniversitemiz 2024-2028 Stratejik Planında, On İkinci Kalkınma Planı da dikkate alınarak </a:t>
            </a:r>
            <a:r>
              <a:rPr lang="tr-TR" noProof="1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"Kurumun Ar-Ge Kapasitesini Nitelik ve Nicelik Olarak Artırmak" </a:t>
            </a:r>
            <a:r>
              <a:rPr lang="tr-TR" noProof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şeklinde güncellenmiş ve buna ilişkin ilave hedefler belirlenmiştir.</a:t>
            </a:r>
          </a:p>
          <a:p>
            <a:pPr algn="just">
              <a:lnSpc>
                <a:spcPct val="90000"/>
              </a:lnSpc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Amaç bazında 5 yıllık dönem sonu gerçekleşme oranı ise </a:t>
            </a: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%78,70 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olmuştur.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Unvan 2">
            <a:extLst>
              <a:ext uri="{FF2B5EF4-FFF2-40B4-BE49-F238E27FC236}">
                <a16:creationId xmlns:a16="http://schemas.microsoft.com/office/drawing/2014/main" id="{668026FD-9472-B81D-B8C2-D5408D416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9469"/>
            <a:ext cx="8596668" cy="1125416"/>
          </a:xfrm>
        </p:spPr>
        <p:txBody>
          <a:bodyPr>
            <a:normAutofit fontScale="90000"/>
          </a:bodyPr>
          <a:lstStyle/>
          <a:p>
            <a:r>
              <a:rPr lang="tr-TR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Amaç-2:Bilimsel araştırmaların nitelik ve niceliğini artırmak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İçerik Yer Tutucusu 5">
            <a:extLst>
              <a:ext uri="{FF2B5EF4-FFF2-40B4-BE49-F238E27FC236}">
                <a16:creationId xmlns:a16="http://schemas.microsoft.com/office/drawing/2014/main" id="{23343909-37B1-A609-337C-8752E548F7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914683"/>
              </p:ext>
            </p:extLst>
          </p:nvPr>
        </p:nvGraphicFramePr>
        <p:xfrm>
          <a:off x="4904471" y="808827"/>
          <a:ext cx="7287529" cy="56792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2188461">
                  <a:extLst>
                    <a:ext uri="{9D8B030D-6E8A-4147-A177-3AD203B41FA5}">
                      <a16:colId xmlns:a16="http://schemas.microsoft.com/office/drawing/2014/main" val="2450980903"/>
                    </a:ext>
                  </a:extLst>
                </a:gridCol>
                <a:gridCol w="613072">
                  <a:extLst>
                    <a:ext uri="{9D8B030D-6E8A-4147-A177-3AD203B41FA5}">
                      <a16:colId xmlns:a16="http://schemas.microsoft.com/office/drawing/2014/main" val="2543795137"/>
                    </a:ext>
                  </a:extLst>
                </a:gridCol>
                <a:gridCol w="690859">
                  <a:extLst>
                    <a:ext uri="{9D8B030D-6E8A-4147-A177-3AD203B41FA5}">
                      <a16:colId xmlns:a16="http://schemas.microsoft.com/office/drawing/2014/main" val="3971030887"/>
                    </a:ext>
                  </a:extLst>
                </a:gridCol>
                <a:gridCol w="571162">
                  <a:extLst>
                    <a:ext uri="{9D8B030D-6E8A-4147-A177-3AD203B41FA5}">
                      <a16:colId xmlns:a16="http://schemas.microsoft.com/office/drawing/2014/main" val="3669055862"/>
                    </a:ext>
                  </a:extLst>
                </a:gridCol>
                <a:gridCol w="596185">
                  <a:extLst>
                    <a:ext uri="{9D8B030D-6E8A-4147-A177-3AD203B41FA5}">
                      <a16:colId xmlns:a16="http://schemas.microsoft.com/office/drawing/2014/main" val="2773198376"/>
                    </a:ext>
                  </a:extLst>
                </a:gridCol>
                <a:gridCol w="736847">
                  <a:extLst>
                    <a:ext uri="{9D8B030D-6E8A-4147-A177-3AD203B41FA5}">
                      <a16:colId xmlns:a16="http://schemas.microsoft.com/office/drawing/2014/main" val="1055057589"/>
                    </a:ext>
                  </a:extLst>
                </a:gridCol>
                <a:gridCol w="790112">
                  <a:extLst>
                    <a:ext uri="{9D8B030D-6E8A-4147-A177-3AD203B41FA5}">
                      <a16:colId xmlns:a16="http://schemas.microsoft.com/office/drawing/2014/main" val="544303404"/>
                    </a:ext>
                  </a:extLst>
                </a:gridCol>
                <a:gridCol w="1100831">
                  <a:extLst>
                    <a:ext uri="{9D8B030D-6E8A-4147-A177-3AD203B41FA5}">
                      <a16:colId xmlns:a16="http://schemas.microsoft.com/office/drawing/2014/main" val="4070658798"/>
                    </a:ext>
                  </a:extLst>
                </a:gridCol>
              </a:tblGrid>
              <a:tr h="1535327">
                <a:tc>
                  <a:txBody>
                    <a:bodyPr/>
                    <a:lstStyle/>
                    <a:p>
                      <a:pPr marL="2286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HEDEF</a:t>
                      </a:r>
                      <a:endParaRPr lang="tr-TR" sz="800" b="1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22860" algn="ctr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endParaRPr lang="tr-TR" sz="800" b="1" cap="all" spc="150" noProof="1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900" b="1" cap="all" spc="15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R="2159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900" b="1" cap="all" spc="15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tr-TR" sz="900" b="1" cap="all" spc="150" noProof="1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900" b="1" cap="all" spc="15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0640" marR="32385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900" b="1" cap="all" spc="15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tr-TR" sz="900" b="1" cap="all" spc="150" noProof="1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900" b="1" cap="all" spc="15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R="5461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900" b="1" cap="all" spc="15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tr-TR" sz="900" b="1" cap="all" spc="150" noProof="1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900" b="1" cap="all" spc="15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0640" marR="32385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900" b="1" cap="all" spc="15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tr-TR" sz="900" b="1" cap="all" spc="150" noProof="1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900" b="1" cap="all" spc="15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tr-TR" sz="900" b="1" cap="all" spc="15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tr-TR" sz="900" b="1" cap="all" spc="150" noProof="1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0180" algn="ctr">
                        <a:lnSpc>
                          <a:spcPct val="100000"/>
                        </a:lnSpc>
                      </a:pPr>
                      <a:endParaRPr lang="tr-TR" sz="900" b="1" cap="all" spc="150" noProof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0180" algn="ctr">
                        <a:lnSpc>
                          <a:spcPct val="100000"/>
                        </a:lnSpc>
                      </a:pPr>
                      <a:endParaRPr lang="tr-TR" sz="900" b="1" cap="all" spc="150" noProof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0180" algn="ctr">
                        <a:lnSpc>
                          <a:spcPct val="100000"/>
                        </a:lnSpc>
                      </a:pPr>
                      <a:r>
                        <a:rPr lang="tr-TR" sz="900" b="1" cap="all" spc="15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Hedef</a:t>
                      </a:r>
                    </a:p>
                    <a:p>
                      <a:pPr marL="137160" marR="97790" indent="-82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b="1" cap="all" spc="15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Bazında 5 Yıllık</a:t>
                      </a:r>
                      <a:endParaRPr lang="tr-TR" sz="900" b="1" cap="all" spc="150" noProof="1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97790" lvl="0" indent="-8255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1" cap="all" spc="15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AMAÇ BAZINDA 5 YILLIK ORTALAMA</a:t>
                      </a:r>
                    </a:p>
                    <a:p>
                      <a:pPr marL="137160" marR="97790" indent="-82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800" b="1" cap="all" spc="150" noProof="1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150341"/>
                  </a:ext>
                </a:extLst>
              </a:tr>
              <a:tr h="846439">
                <a:tc>
                  <a:txBody>
                    <a:bodyPr/>
                    <a:lstStyle/>
                    <a:p>
                      <a:pPr marL="22860" algn="l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H2.1 Ulusal ve uluslararası endekslerde taranan dergilerdeki yayın sayısını 2023 yılına kadar %30 artırmak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endParaRPr lang="tr-TR" sz="1200" cap="none" spc="0" noProof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4135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895" marR="24130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endParaRPr lang="tr-TR" sz="1200" cap="none" spc="0" noProof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8895" marR="24130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endParaRPr lang="tr-TR" sz="1200" cap="none" spc="0" noProof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R="70485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895" marR="24130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endParaRPr lang="tr-TR" sz="1200" cap="none" spc="0" noProof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8895" marR="24130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89535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endParaRPr lang="tr-TR" sz="1200" cap="none" spc="0" noProof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14300" marR="89535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98,24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7955" marR="114935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endParaRPr lang="tr-TR" sz="1200" cap="none" spc="0" noProof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47955" marR="114935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99,65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47955" marR="114935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6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78,70</a:t>
                      </a:r>
                      <a:endParaRPr lang="tr-TR" sz="14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317467"/>
                  </a:ext>
                </a:extLst>
              </a:tr>
              <a:tr h="1018661">
                <a:tc>
                  <a:txBody>
                    <a:bodyPr/>
                    <a:lstStyle/>
                    <a:p>
                      <a:pPr marL="22860" algn="l">
                        <a:lnSpc>
                          <a:spcPct val="100000"/>
                        </a:lnSpc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H2.2 Ulusal ve uluslararası düzeyde düzenlenen etkinlik</a:t>
                      </a:r>
                    </a:p>
                    <a:p>
                      <a:pPr marL="22860" algn="l">
                        <a:lnSpc>
                          <a:spcPct val="100000"/>
                        </a:lnSpc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(kongre, konferans, çalıştay vb.) sayısını 2023 e kadar %20 artırmak.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8895" marR="241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R="95250" algn="ctr">
                        <a:lnSpc>
                          <a:spcPct val="100000"/>
                        </a:lnSpc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8895" marR="32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98,1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14300" marR="895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82,67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47955" marR="1149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80,15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47955" marR="114935" algn="l">
                        <a:spcAft>
                          <a:spcPts val="0"/>
                        </a:spcAft>
                      </a:pPr>
                      <a:endParaRPr lang="tr-TR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0280" marT="20112" marB="1508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548685"/>
                  </a:ext>
                </a:extLst>
              </a:tr>
              <a:tr h="1190883">
                <a:tc>
                  <a:txBody>
                    <a:bodyPr/>
                    <a:lstStyle/>
                    <a:p>
                      <a:pPr marL="22860" algn="l">
                        <a:lnSpc>
                          <a:spcPct val="100000"/>
                        </a:lnSpc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H2.3 Dış kaynak destekli (TÜBİTAK, AB Programları,</a:t>
                      </a:r>
                    </a:p>
                    <a:p>
                      <a:pPr marL="22860" algn="l">
                        <a:lnSpc>
                          <a:spcPct val="100000"/>
                        </a:lnSpc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TAGEM, SAN-TEZ, Kalkınma Ajansları vb.) tarafından desteklenen proje sayısını ve çeşidini artırmak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895" marR="24130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895" marR="24130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89535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 marR="114935" algn="ctr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tr-TR" sz="1200" b="0" cap="none" spc="0" noProof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3651" marR="83651" marT="83651" marB="8365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40335" marR="114935" algn="l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endParaRPr lang="tr-TR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0280" marT="20112" marB="1508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204980"/>
                  </a:ext>
                </a:extLst>
              </a:tr>
              <a:tr h="862090">
                <a:tc>
                  <a:txBody>
                    <a:bodyPr/>
                    <a:lstStyle/>
                    <a:p>
                      <a:pPr marL="22860" algn="l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tr-TR" sz="1200" b="0" cap="none" spc="0" noProof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H2.4 BAP tarafından desteklenen proje sayısını ve çeşitliliğini 2023 yılına kadar minimum %20 artırmak</a:t>
                      </a:r>
                    </a:p>
                  </a:txBody>
                  <a:tcPr marL="83651" marR="83651" marT="83651" marB="8365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 marR="114935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b="0" kern="1200" cap="none" spc="0" noProof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 marL="83651" marR="83651" marT="83651" marB="836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 marR="114935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b="0" kern="1200" cap="none" spc="0" noProof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83651" marR="83651" marT="83651" marB="8365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 marR="114935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b="0" kern="1200" cap="none" spc="0" noProof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83651" marR="83651" marT="83651" marB="8365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 marR="114935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b="0" kern="1200" cap="none" spc="0" noProof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83651" marR="83651" marT="83651" marB="8365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 marR="114935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b="0" kern="1200" cap="none" spc="0" noProof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83651" marR="83651" marT="83651" marB="8365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335" marR="114935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tr-TR" sz="1200" b="0" kern="1200" cap="none" spc="0" noProof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83651" marR="83651" marT="83651" marB="8365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40335" marR="114935" algn="l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endParaRPr lang="tr-TR" sz="11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0280" marT="20112" marB="1508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382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006392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</TotalTime>
  <Words>1770</Words>
  <Application>Microsoft Office PowerPoint</Application>
  <PresentationFormat>Geniş ekran</PresentationFormat>
  <Paragraphs>509</Paragraphs>
  <Slides>20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7" baseType="lpstr">
      <vt:lpstr>Aptos</vt:lpstr>
      <vt:lpstr>Arial</vt:lpstr>
      <vt:lpstr>Calibri</vt:lpstr>
      <vt:lpstr>Times New Roman</vt:lpstr>
      <vt:lpstr>Trebuchet MS</vt:lpstr>
      <vt:lpstr>Wingdings 3</vt:lpstr>
      <vt:lpstr>Yüzeyler</vt:lpstr>
      <vt:lpstr>PowerPoint Sunusu</vt:lpstr>
      <vt:lpstr>Sunum planı</vt:lpstr>
      <vt:lpstr>5018 Sayılı Kamu Mali Yönetimi ve Kontrol Kanunu’na göre Stratejik Plan; </vt:lpstr>
      <vt:lpstr>PowerPoint Sunusu</vt:lpstr>
      <vt:lpstr>PowerPoint Sunusu</vt:lpstr>
      <vt:lpstr>2019-2023 Stratejik Planı Plan Dönemi Özet Değerlendirme  </vt:lpstr>
      <vt:lpstr>2019-2023 Stratejik Planı Plan Dönemi Özet Değerlendirme  </vt:lpstr>
      <vt:lpstr>Amaç-1 : Eğitim-öğretimde kaliteyi geliştirmek ve sürdürmek</vt:lpstr>
      <vt:lpstr>Amaç-2:Bilimsel araştırmaların nitelik ve niceliğini artırmak</vt:lpstr>
      <vt:lpstr>PowerPoint Sunusu</vt:lpstr>
      <vt:lpstr>Amaç-4 : Kurumsallaşmayı Geliştirmek</vt:lpstr>
      <vt:lpstr>Amaç-5 : Paydaşlarla iletişim ve işbirliğini artırarak girişimciliği yaygınlaştırmak. </vt:lpstr>
      <vt:lpstr>Amaç bazında 5 yıllık dönem sonu gerçekleşmeleri</vt:lpstr>
      <vt:lpstr>Bolu Abant İzzet Baysal Üniversitesi  2024-2028 Stratejik Planı</vt:lpstr>
      <vt:lpstr>Bolu Abant İzzet Baysal Üniversitesi  2024-2028 Stratejik Planı</vt:lpstr>
      <vt:lpstr>PowerPoint Sunusu</vt:lpstr>
      <vt:lpstr>2024-2028 Stratejik Planı Amaçlar</vt:lpstr>
      <vt:lpstr>PowerPoint Sunusu</vt:lpstr>
      <vt:lpstr>Birimlerimizden Beklentimiz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– 2028 Stratejik Plan Hazırlık Süreci</dc:title>
  <dc:creator>MURAT BOZKURT</dc:creator>
  <cp:lastModifiedBy>Şükriye Aslan</cp:lastModifiedBy>
  <cp:revision>78</cp:revision>
  <cp:lastPrinted>2024-08-01T09:54:26Z</cp:lastPrinted>
  <dcterms:created xsi:type="dcterms:W3CDTF">2024-04-19T09:01:38Z</dcterms:created>
  <dcterms:modified xsi:type="dcterms:W3CDTF">2024-08-02T07:26:06Z</dcterms:modified>
</cp:coreProperties>
</file>